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77" r:id="rId6"/>
    <p:sldId id="263" r:id="rId7"/>
    <p:sldId id="278" r:id="rId8"/>
    <p:sldId id="281" r:id="rId9"/>
    <p:sldId id="282" r:id="rId10"/>
    <p:sldId id="264" r:id="rId11"/>
    <p:sldId id="260" r:id="rId12"/>
    <p:sldId id="261" r:id="rId13"/>
    <p:sldId id="279" r:id="rId14"/>
    <p:sldId id="262" r:id="rId15"/>
    <p:sldId id="276" r:id="rId16"/>
    <p:sldId id="275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594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362FE0-46C9-4EE5-B77D-5652E84B511E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4C121BC-4579-40B2-B367-8836B3FD80FC}">
      <dgm:prSet phldrT="[Текст]"/>
      <dgm:spPr/>
      <dgm:t>
        <a:bodyPr/>
        <a:lstStyle/>
        <a:p>
          <a:r>
            <a:rPr lang="ru-RU" dirty="0"/>
            <a:t>Оптические </a:t>
          </a:r>
          <a:r>
            <a:rPr lang="ru-RU" dirty="0" smtClean="0"/>
            <a:t>гироскопы (ОГ)</a:t>
          </a:r>
          <a:endParaRPr lang="ru-RU" dirty="0"/>
        </a:p>
      </dgm:t>
    </dgm:pt>
    <dgm:pt modelId="{B42F7F2C-AD8C-4537-8D0B-3A439BC06DD1}" type="parTrans" cxnId="{934E0517-8FDC-432C-8901-95640FB4F708}">
      <dgm:prSet/>
      <dgm:spPr/>
      <dgm:t>
        <a:bodyPr/>
        <a:lstStyle/>
        <a:p>
          <a:endParaRPr lang="ru-RU"/>
        </a:p>
      </dgm:t>
    </dgm:pt>
    <dgm:pt modelId="{A6262F71-D5DD-4F4C-B7D3-BCDD4ABAE0F8}" type="sibTrans" cxnId="{934E0517-8FDC-432C-8901-95640FB4F708}">
      <dgm:prSet/>
      <dgm:spPr/>
      <dgm:t>
        <a:bodyPr/>
        <a:lstStyle/>
        <a:p>
          <a:endParaRPr lang="ru-RU"/>
        </a:p>
      </dgm:t>
    </dgm:pt>
    <dgm:pt modelId="{082336FD-AC48-46E7-A399-3BF58EC213C5}">
      <dgm:prSet phldrT="[Текст]"/>
      <dgm:spPr/>
      <dgm:t>
        <a:bodyPr/>
        <a:lstStyle/>
        <a:p>
          <a:r>
            <a:rPr lang="ru-RU" dirty="0"/>
            <a:t>Лазерный </a:t>
          </a:r>
          <a:r>
            <a:rPr lang="ru-RU" dirty="0" smtClean="0"/>
            <a:t>гироскоп</a:t>
          </a:r>
          <a:endParaRPr lang="en-US" dirty="0" smtClean="0"/>
        </a:p>
        <a:p>
          <a:r>
            <a:rPr lang="ru-RU" dirty="0" smtClean="0"/>
            <a:t>(ЛГ)</a:t>
          </a:r>
          <a:endParaRPr lang="ru-RU" dirty="0"/>
        </a:p>
      </dgm:t>
    </dgm:pt>
    <dgm:pt modelId="{67E1E2AB-6774-4D40-A12B-FC95C116C1C2}" type="parTrans" cxnId="{1EA5AD7C-99F4-4400-83E2-46586618705E}">
      <dgm:prSet/>
      <dgm:spPr/>
      <dgm:t>
        <a:bodyPr/>
        <a:lstStyle/>
        <a:p>
          <a:endParaRPr lang="ru-RU"/>
        </a:p>
      </dgm:t>
    </dgm:pt>
    <dgm:pt modelId="{64F9BA23-A5CC-4022-9B7B-DEBAD204B423}" type="sibTrans" cxnId="{1EA5AD7C-99F4-4400-83E2-46586618705E}">
      <dgm:prSet/>
      <dgm:spPr/>
      <dgm:t>
        <a:bodyPr/>
        <a:lstStyle/>
        <a:p>
          <a:endParaRPr lang="ru-RU"/>
        </a:p>
      </dgm:t>
    </dgm:pt>
    <dgm:pt modelId="{7BD7B6B1-C5C0-4AE3-8DA2-B50289A396AC}">
      <dgm:prSet phldrT="[Текст]"/>
      <dgm:spPr/>
      <dgm:t>
        <a:bodyPr/>
        <a:lstStyle/>
        <a:p>
          <a:r>
            <a:rPr lang="ru-RU" dirty="0"/>
            <a:t>Волоконно-оптический </a:t>
          </a:r>
          <a:r>
            <a:rPr lang="ru-RU" dirty="0" smtClean="0"/>
            <a:t>гироскоп</a:t>
          </a:r>
        </a:p>
        <a:p>
          <a:r>
            <a:rPr lang="ru-RU" dirty="0" smtClean="0"/>
            <a:t>(ВОГ)</a:t>
          </a:r>
          <a:endParaRPr lang="ru-RU" dirty="0"/>
        </a:p>
      </dgm:t>
    </dgm:pt>
    <dgm:pt modelId="{29CD9BAE-956D-4E14-833F-23CB8087B92A}" type="parTrans" cxnId="{0A91BA7D-E47E-4248-AAA1-7ED6BB5399A7}">
      <dgm:prSet/>
      <dgm:spPr/>
      <dgm:t>
        <a:bodyPr/>
        <a:lstStyle/>
        <a:p>
          <a:endParaRPr lang="ru-RU"/>
        </a:p>
      </dgm:t>
    </dgm:pt>
    <dgm:pt modelId="{B2A6912A-AD83-4741-94DB-A4CFD771B6E4}" type="sibTrans" cxnId="{0A91BA7D-E47E-4248-AAA1-7ED6BB5399A7}">
      <dgm:prSet/>
      <dgm:spPr/>
      <dgm:t>
        <a:bodyPr/>
        <a:lstStyle/>
        <a:p>
          <a:endParaRPr lang="ru-RU"/>
        </a:p>
      </dgm:t>
    </dgm:pt>
    <dgm:pt modelId="{F0333943-A779-4203-B24A-90D3AD276621}" type="pres">
      <dgm:prSet presAssocID="{F5362FE0-46C9-4EE5-B77D-5652E84B511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423652FF-9811-447A-90D3-ACD7448276EF}" type="pres">
      <dgm:prSet presAssocID="{44C121BC-4579-40B2-B367-8836B3FD80FC}" presName="hierRoot1" presStyleCnt="0">
        <dgm:presLayoutVars>
          <dgm:hierBranch val="init"/>
        </dgm:presLayoutVars>
      </dgm:prSet>
      <dgm:spPr/>
    </dgm:pt>
    <dgm:pt modelId="{35DF9351-EBA8-454E-B05D-7E0075F70149}" type="pres">
      <dgm:prSet presAssocID="{44C121BC-4579-40B2-B367-8836B3FD80FC}" presName="rootComposite1" presStyleCnt="0"/>
      <dgm:spPr/>
    </dgm:pt>
    <dgm:pt modelId="{AEACA1B5-DBA2-4DB4-887C-87F698390BC5}" type="pres">
      <dgm:prSet presAssocID="{44C121BC-4579-40B2-B367-8836B3FD80FC}" presName="rootText1" presStyleLbl="node0" presStyleIdx="0" presStyleCnt="1" custScaleX="79899" custScaleY="45230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BBA66917-8DAA-4688-ABD0-5B62A6C78A2C}" type="pres">
      <dgm:prSet presAssocID="{44C121BC-4579-40B2-B367-8836B3FD80FC}" presName="rootConnector1" presStyleLbl="node1" presStyleIdx="0" presStyleCnt="0"/>
      <dgm:spPr/>
      <dgm:t>
        <a:bodyPr/>
        <a:lstStyle/>
        <a:p>
          <a:endParaRPr lang="ru-RU"/>
        </a:p>
      </dgm:t>
    </dgm:pt>
    <dgm:pt modelId="{5A0816F8-A2EB-4A06-BCC7-2EC22C3DBE5C}" type="pres">
      <dgm:prSet presAssocID="{44C121BC-4579-40B2-B367-8836B3FD80FC}" presName="hierChild2" presStyleCnt="0"/>
      <dgm:spPr/>
    </dgm:pt>
    <dgm:pt modelId="{768BB30D-8C25-4D05-8ECC-FA9475AF9F1A}" type="pres">
      <dgm:prSet presAssocID="{67E1E2AB-6774-4D40-A12B-FC95C116C1C2}" presName="Name37" presStyleLbl="parChTrans1D2" presStyleIdx="0" presStyleCnt="2"/>
      <dgm:spPr/>
      <dgm:t>
        <a:bodyPr/>
        <a:lstStyle/>
        <a:p>
          <a:endParaRPr lang="ru-RU"/>
        </a:p>
      </dgm:t>
    </dgm:pt>
    <dgm:pt modelId="{6F730F64-6F3A-44AD-917F-1E285F023F72}" type="pres">
      <dgm:prSet presAssocID="{082336FD-AC48-46E7-A399-3BF58EC213C5}" presName="hierRoot2" presStyleCnt="0">
        <dgm:presLayoutVars>
          <dgm:hierBranch val="init"/>
        </dgm:presLayoutVars>
      </dgm:prSet>
      <dgm:spPr/>
    </dgm:pt>
    <dgm:pt modelId="{F59689C3-63CC-48C1-A965-E2EC2A5B2E17}" type="pres">
      <dgm:prSet presAssocID="{082336FD-AC48-46E7-A399-3BF58EC213C5}" presName="rootComposite" presStyleCnt="0"/>
      <dgm:spPr/>
    </dgm:pt>
    <dgm:pt modelId="{EDEEAE7F-1A8A-4314-AF00-93186D7977C6}" type="pres">
      <dgm:prSet presAssocID="{082336FD-AC48-46E7-A399-3BF58EC213C5}" presName="rootText" presStyleLbl="node2" presStyleIdx="0" presStyleCnt="2" custScaleX="89389" custScaleY="4925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826C792-9596-406E-BAD9-50EF81E1923D}" type="pres">
      <dgm:prSet presAssocID="{082336FD-AC48-46E7-A399-3BF58EC213C5}" presName="rootConnector" presStyleLbl="node2" presStyleIdx="0" presStyleCnt="2"/>
      <dgm:spPr/>
      <dgm:t>
        <a:bodyPr/>
        <a:lstStyle/>
        <a:p>
          <a:endParaRPr lang="ru-RU"/>
        </a:p>
      </dgm:t>
    </dgm:pt>
    <dgm:pt modelId="{06F0C4F7-553F-4078-B3EE-8C70DBCB4B21}" type="pres">
      <dgm:prSet presAssocID="{082336FD-AC48-46E7-A399-3BF58EC213C5}" presName="hierChild4" presStyleCnt="0"/>
      <dgm:spPr/>
    </dgm:pt>
    <dgm:pt modelId="{452062D1-37D0-41F1-B11C-1187D3073FED}" type="pres">
      <dgm:prSet presAssocID="{082336FD-AC48-46E7-A399-3BF58EC213C5}" presName="hierChild5" presStyleCnt="0"/>
      <dgm:spPr/>
    </dgm:pt>
    <dgm:pt modelId="{64D71F0A-3964-4BD8-BEE1-83C74B1E977C}" type="pres">
      <dgm:prSet presAssocID="{29CD9BAE-956D-4E14-833F-23CB8087B92A}" presName="Name37" presStyleLbl="parChTrans1D2" presStyleIdx="1" presStyleCnt="2"/>
      <dgm:spPr/>
      <dgm:t>
        <a:bodyPr/>
        <a:lstStyle/>
        <a:p>
          <a:endParaRPr lang="ru-RU"/>
        </a:p>
      </dgm:t>
    </dgm:pt>
    <dgm:pt modelId="{CE87329F-8988-4C90-84BA-6F01664E8109}" type="pres">
      <dgm:prSet presAssocID="{7BD7B6B1-C5C0-4AE3-8DA2-B50289A396AC}" presName="hierRoot2" presStyleCnt="0">
        <dgm:presLayoutVars>
          <dgm:hierBranch val="init"/>
        </dgm:presLayoutVars>
      </dgm:prSet>
      <dgm:spPr/>
    </dgm:pt>
    <dgm:pt modelId="{B2A326E5-0660-4F5A-947B-B118A9314635}" type="pres">
      <dgm:prSet presAssocID="{7BD7B6B1-C5C0-4AE3-8DA2-B50289A396AC}" presName="rootComposite" presStyleCnt="0"/>
      <dgm:spPr/>
    </dgm:pt>
    <dgm:pt modelId="{A8D1F8C4-4E8B-4EE1-AA7E-8A7E1F9CB9CF}" type="pres">
      <dgm:prSet presAssocID="{7BD7B6B1-C5C0-4AE3-8DA2-B50289A396AC}" presName="rootText" presStyleLbl="node2" presStyleIdx="1" presStyleCnt="2" custScaleX="77496" custScaleY="56496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5123CE78-41CE-4E78-8D05-19273181F201}" type="pres">
      <dgm:prSet presAssocID="{7BD7B6B1-C5C0-4AE3-8DA2-B50289A396AC}" presName="rootConnector" presStyleLbl="node2" presStyleIdx="1" presStyleCnt="2"/>
      <dgm:spPr/>
      <dgm:t>
        <a:bodyPr/>
        <a:lstStyle/>
        <a:p>
          <a:endParaRPr lang="ru-RU"/>
        </a:p>
      </dgm:t>
    </dgm:pt>
    <dgm:pt modelId="{1EC61FCD-A3F9-4C89-8165-CA15A86D06E5}" type="pres">
      <dgm:prSet presAssocID="{7BD7B6B1-C5C0-4AE3-8DA2-B50289A396AC}" presName="hierChild4" presStyleCnt="0"/>
      <dgm:spPr/>
    </dgm:pt>
    <dgm:pt modelId="{11D15E4E-614A-489B-B49E-8C96716EFD92}" type="pres">
      <dgm:prSet presAssocID="{7BD7B6B1-C5C0-4AE3-8DA2-B50289A396AC}" presName="hierChild5" presStyleCnt="0"/>
      <dgm:spPr/>
    </dgm:pt>
    <dgm:pt modelId="{5F413D19-E9BA-4576-986B-BD510AE3A423}" type="pres">
      <dgm:prSet presAssocID="{44C121BC-4579-40B2-B367-8836B3FD80FC}" presName="hierChild3" presStyleCnt="0"/>
      <dgm:spPr/>
    </dgm:pt>
  </dgm:ptLst>
  <dgm:cxnLst>
    <dgm:cxn modelId="{934E0517-8FDC-432C-8901-95640FB4F708}" srcId="{F5362FE0-46C9-4EE5-B77D-5652E84B511E}" destId="{44C121BC-4579-40B2-B367-8836B3FD80FC}" srcOrd="0" destOrd="0" parTransId="{B42F7F2C-AD8C-4537-8D0B-3A439BC06DD1}" sibTransId="{A6262F71-D5DD-4F4C-B7D3-BCDD4ABAE0F8}"/>
    <dgm:cxn modelId="{1C0FE31A-C195-4612-B3B2-5459A00ACE29}" type="presOf" srcId="{082336FD-AC48-46E7-A399-3BF58EC213C5}" destId="{6826C792-9596-406E-BAD9-50EF81E1923D}" srcOrd="1" destOrd="0" presId="urn:microsoft.com/office/officeart/2005/8/layout/orgChart1"/>
    <dgm:cxn modelId="{A9DDB8F4-7DD6-4180-908E-CC3CDC1B310A}" type="presOf" srcId="{082336FD-AC48-46E7-A399-3BF58EC213C5}" destId="{EDEEAE7F-1A8A-4314-AF00-93186D7977C6}" srcOrd="0" destOrd="0" presId="urn:microsoft.com/office/officeart/2005/8/layout/orgChart1"/>
    <dgm:cxn modelId="{33F24D79-97A3-4B1C-825F-46A94CFAE7E5}" type="presOf" srcId="{44C121BC-4579-40B2-B367-8836B3FD80FC}" destId="{BBA66917-8DAA-4688-ABD0-5B62A6C78A2C}" srcOrd="1" destOrd="0" presId="urn:microsoft.com/office/officeart/2005/8/layout/orgChart1"/>
    <dgm:cxn modelId="{E97EF940-C1D7-4448-AF5E-17A29345D547}" type="presOf" srcId="{67E1E2AB-6774-4D40-A12B-FC95C116C1C2}" destId="{768BB30D-8C25-4D05-8ECC-FA9475AF9F1A}" srcOrd="0" destOrd="0" presId="urn:microsoft.com/office/officeart/2005/8/layout/orgChart1"/>
    <dgm:cxn modelId="{1EA5AD7C-99F4-4400-83E2-46586618705E}" srcId="{44C121BC-4579-40B2-B367-8836B3FD80FC}" destId="{082336FD-AC48-46E7-A399-3BF58EC213C5}" srcOrd="0" destOrd="0" parTransId="{67E1E2AB-6774-4D40-A12B-FC95C116C1C2}" sibTransId="{64F9BA23-A5CC-4022-9B7B-DEBAD204B423}"/>
    <dgm:cxn modelId="{5AC3E57E-C056-4EF5-ADF5-0EA652076250}" type="presOf" srcId="{7BD7B6B1-C5C0-4AE3-8DA2-B50289A396AC}" destId="{5123CE78-41CE-4E78-8D05-19273181F201}" srcOrd="1" destOrd="0" presId="urn:microsoft.com/office/officeart/2005/8/layout/orgChart1"/>
    <dgm:cxn modelId="{1F40E764-438F-4E93-BC75-95612DBD4031}" type="presOf" srcId="{F5362FE0-46C9-4EE5-B77D-5652E84B511E}" destId="{F0333943-A779-4203-B24A-90D3AD276621}" srcOrd="0" destOrd="0" presId="urn:microsoft.com/office/officeart/2005/8/layout/orgChart1"/>
    <dgm:cxn modelId="{BCD83155-DA10-4E19-A30E-F2B9ADC6F22A}" type="presOf" srcId="{44C121BC-4579-40B2-B367-8836B3FD80FC}" destId="{AEACA1B5-DBA2-4DB4-887C-87F698390BC5}" srcOrd="0" destOrd="0" presId="urn:microsoft.com/office/officeart/2005/8/layout/orgChart1"/>
    <dgm:cxn modelId="{0A91BA7D-E47E-4248-AAA1-7ED6BB5399A7}" srcId="{44C121BC-4579-40B2-B367-8836B3FD80FC}" destId="{7BD7B6B1-C5C0-4AE3-8DA2-B50289A396AC}" srcOrd="1" destOrd="0" parTransId="{29CD9BAE-956D-4E14-833F-23CB8087B92A}" sibTransId="{B2A6912A-AD83-4741-94DB-A4CFD771B6E4}"/>
    <dgm:cxn modelId="{03639A93-903E-4D13-A825-62094B8F7110}" type="presOf" srcId="{29CD9BAE-956D-4E14-833F-23CB8087B92A}" destId="{64D71F0A-3964-4BD8-BEE1-83C74B1E977C}" srcOrd="0" destOrd="0" presId="urn:microsoft.com/office/officeart/2005/8/layout/orgChart1"/>
    <dgm:cxn modelId="{A76367F0-4BE8-49F5-93E8-87A0A1183AB7}" type="presOf" srcId="{7BD7B6B1-C5C0-4AE3-8DA2-B50289A396AC}" destId="{A8D1F8C4-4E8B-4EE1-AA7E-8A7E1F9CB9CF}" srcOrd="0" destOrd="0" presId="urn:microsoft.com/office/officeart/2005/8/layout/orgChart1"/>
    <dgm:cxn modelId="{C83A482A-869C-4B0F-96B7-1A6EAEAC2B0A}" type="presParOf" srcId="{F0333943-A779-4203-B24A-90D3AD276621}" destId="{423652FF-9811-447A-90D3-ACD7448276EF}" srcOrd="0" destOrd="0" presId="urn:microsoft.com/office/officeart/2005/8/layout/orgChart1"/>
    <dgm:cxn modelId="{38913508-606C-4A53-B8BC-C3BA09FBB562}" type="presParOf" srcId="{423652FF-9811-447A-90D3-ACD7448276EF}" destId="{35DF9351-EBA8-454E-B05D-7E0075F70149}" srcOrd="0" destOrd="0" presId="urn:microsoft.com/office/officeart/2005/8/layout/orgChart1"/>
    <dgm:cxn modelId="{77004771-CC5D-46B7-936A-2CB6FF497407}" type="presParOf" srcId="{35DF9351-EBA8-454E-B05D-7E0075F70149}" destId="{AEACA1B5-DBA2-4DB4-887C-87F698390BC5}" srcOrd="0" destOrd="0" presId="urn:microsoft.com/office/officeart/2005/8/layout/orgChart1"/>
    <dgm:cxn modelId="{1416E032-C7C9-4C32-A86D-6287CEBCD10F}" type="presParOf" srcId="{35DF9351-EBA8-454E-B05D-7E0075F70149}" destId="{BBA66917-8DAA-4688-ABD0-5B62A6C78A2C}" srcOrd="1" destOrd="0" presId="urn:microsoft.com/office/officeart/2005/8/layout/orgChart1"/>
    <dgm:cxn modelId="{E7A61900-037F-4348-88D5-F162D4407D6E}" type="presParOf" srcId="{423652FF-9811-447A-90D3-ACD7448276EF}" destId="{5A0816F8-A2EB-4A06-BCC7-2EC22C3DBE5C}" srcOrd="1" destOrd="0" presId="urn:microsoft.com/office/officeart/2005/8/layout/orgChart1"/>
    <dgm:cxn modelId="{30D14332-CEE5-43E1-9D35-DCD6AE697353}" type="presParOf" srcId="{5A0816F8-A2EB-4A06-BCC7-2EC22C3DBE5C}" destId="{768BB30D-8C25-4D05-8ECC-FA9475AF9F1A}" srcOrd="0" destOrd="0" presId="urn:microsoft.com/office/officeart/2005/8/layout/orgChart1"/>
    <dgm:cxn modelId="{D4AF4DD4-DFC6-4EEB-90B7-8CCEE80BDCA0}" type="presParOf" srcId="{5A0816F8-A2EB-4A06-BCC7-2EC22C3DBE5C}" destId="{6F730F64-6F3A-44AD-917F-1E285F023F72}" srcOrd="1" destOrd="0" presId="urn:microsoft.com/office/officeart/2005/8/layout/orgChart1"/>
    <dgm:cxn modelId="{C38009C3-7E14-4601-A896-F0BE90FC09BE}" type="presParOf" srcId="{6F730F64-6F3A-44AD-917F-1E285F023F72}" destId="{F59689C3-63CC-48C1-A965-E2EC2A5B2E17}" srcOrd="0" destOrd="0" presId="urn:microsoft.com/office/officeart/2005/8/layout/orgChart1"/>
    <dgm:cxn modelId="{4E680B0A-E039-4F11-AFAF-1E917EA56C63}" type="presParOf" srcId="{F59689C3-63CC-48C1-A965-E2EC2A5B2E17}" destId="{EDEEAE7F-1A8A-4314-AF00-93186D7977C6}" srcOrd="0" destOrd="0" presId="urn:microsoft.com/office/officeart/2005/8/layout/orgChart1"/>
    <dgm:cxn modelId="{C2C6B6B2-7CFC-42C1-A109-5FEF1DAB7F39}" type="presParOf" srcId="{F59689C3-63CC-48C1-A965-E2EC2A5B2E17}" destId="{6826C792-9596-406E-BAD9-50EF81E1923D}" srcOrd="1" destOrd="0" presId="urn:microsoft.com/office/officeart/2005/8/layout/orgChart1"/>
    <dgm:cxn modelId="{8C943C52-25CB-4192-859C-704108306C1F}" type="presParOf" srcId="{6F730F64-6F3A-44AD-917F-1E285F023F72}" destId="{06F0C4F7-553F-4078-B3EE-8C70DBCB4B21}" srcOrd="1" destOrd="0" presId="urn:microsoft.com/office/officeart/2005/8/layout/orgChart1"/>
    <dgm:cxn modelId="{5E9B726F-2CDF-447E-BE6B-919430273319}" type="presParOf" srcId="{6F730F64-6F3A-44AD-917F-1E285F023F72}" destId="{452062D1-37D0-41F1-B11C-1187D3073FED}" srcOrd="2" destOrd="0" presId="urn:microsoft.com/office/officeart/2005/8/layout/orgChart1"/>
    <dgm:cxn modelId="{6FD20AEB-B017-4595-9976-F79EE915BB6F}" type="presParOf" srcId="{5A0816F8-A2EB-4A06-BCC7-2EC22C3DBE5C}" destId="{64D71F0A-3964-4BD8-BEE1-83C74B1E977C}" srcOrd="2" destOrd="0" presId="urn:microsoft.com/office/officeart/2005/8/layout/orgChart1"/>
    <dgm:cxn modelId="{79A9E112-74DC-49E3-A7BA-AE96F9DA4069}" type="presParOf" srcId="{5A0816F8-A2EB-4A06-BCC7-2EC22C3DBE5C}" destId="{CE87329F-8988-4C90-84BA-6F01664E8109}" srcOrd="3" destOrd="0" presId="urn:microsoft.com/office/officeart/2005/8/layout/orgChart1"/>
    <dgm:cxn modelId="{7865CD33-C56B-4C0C-9362-A7FBCFFE46F2}" type="presParOf" srcId="{CE87329F-8988-4C90-84BA-6F01664E8109}" destId="{B2A326E5-0660-4F5A-947B-B118A9314635}" srcOrd="0" destOrd="0" presId="urn:microsoft.com/office/officeart/2005/8/layout/orgChart1"/>
    <dgm:cxn modelId="{8EB7F66E-F698-46E9-9B7F-173AD470B047}" type="presParOf" srcId="{B2A326E5-0660-4F5A-947B-B118A9314635}" destId="{A8D1F8C4-4E8B-4EE1-AA7E-8A7E1F9CB9CF}" srcOrd="0" destOrd="0" presId="urn:microsoft.com/office/officeart/2005/8/layout/orgChart1"/>
    <dgm:cxn modelId="{79EA8380-075F-464A-BF73-DFBB6AE292C3}" type="presParOf" srcId="{B2A326E5-0660-4F5A-947B-B118A9314635}" destId="{5123CE78-41CE-4E78-8D05-19273181F201}" srcOrd="1" destOrd="0" presId="urn:microsoft.com/office/officeart/2005/8/layout/orgChart1"/>
    <dgm:cxn modelId="{F1571434-D8A5-4B1D-98FC-985EDCFB28EB}" type="presParOf" srcId="{CE87329F-8988-4C90-84BA-6F01664E8109}" destId="{1EC61FCD-A3F9-4C89-8165-CA15A86D06E5}" srcOrd="1" destOrd="0" presId="urn:microsoft.com/office/officeart/2005/8/layout/orgChart1"/>
    <dgm:cxn modelId="{BE39CA1F-DD77-47AE-8255-C1199A169132}" type="presParOf" srcId="{CE87329F-8988-4C90-84BA-6F01664E8109}" destId="{11D15E4E-614A-489B-B49E-8C96716EFD92}" srcOrd="2" destOrd="0" presId="urn:microsoft.com/office/officeart/2005/8/layout/orgChart1"/>
    <dgm:cxn modelId="{FA94C373-160D-42D4-8B61-27B732134449}" type="presParOf" srcId="{423652FF-9811-447A-90D3-ACD7448276EF}" destId="{5F413D19-E9BA-4576-986B-BD510AE3A42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5362FE0-46C9-4EE5-B77D-5652E84B511E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4C121BC-4579-40B2-B367-8836B3FD80FC}">
      <dgm:prSet phldrT="[Текст]"/>
      <dgm:spPr/>
      <dgm:t>
        <a:bodyPr/>
        <a:lstStyle/>
        <a:p>
          <a:r>
            <a:rPr lang="en-US" dirty="0" smtClean="0"/>
            <a:t>Optical gyroscopes</a:t>
          </a:r>
          <a:r>
            <a:rPr lang="ru-RU" dirty="0" smtClean="0"/>
            <a:t> (</a:t>
          </a:r>
          <a:r>
            <a:rPr lang="en-US" dirty="0" smtClean="0"/>
            <a:t>OG)</a:t>
          </a:r>
          <a:endParaRPr lang="ru-RU" dirty="0"/>
        </a:p>
      </dgm:t>
    </dgm:pt>
    <dgm:pt modelId="{B42F7F2C-AD8C-4537-8D0B-3A439BC06DD1}" type="parTrans" cxnId="{934E0517-8FDC-432C-8901-95640FB4F708}">
      <dgm:prSet/>
      <dgm:spPr/>
      <dgm:t>
        <a:bodyPr/>
        <a:lstStyle/>
        <a:p>
          <a:endParaRPr lang="ru-RU"/>
        </a:p>
      </dgm:t>
    </dgm:pt>
    <dgm:pt modelId="{A6262F71-D5DD-4F4C-B7D3-BCDD4ABAE0F8}" type="sibTrans" cxnId="{934E0517-8FDC-432C-8901-95640FB4F708}">
      <dgm:prSet/>
      <dgm:spPr/>
      <dgm:t>
        <a:bodyPr/>
        <a:lstStyle/>
        <a:p>
          <a:endParaRPr lang="ru-RU"/>
        </a:p>
      </dgm:t>
    </dgm:pt>
    <dgm:pt modelId="{082336FD-AC48-46E7-A399-3BF58EC213C5}">
      <dgm:prSet phldrT="[Текст]"/>
      <dgm:spPr/>
      <dgm:t>
        <a:bodyPr/>
        <a:lstStyle/>
        <a:p>
          <a:r>
            <a:rPr lang="en-US" dirty="0" smtClean="0"/>
            <a:t>Ring Laser Gyroscope (RLG)</a:t>
          </a:r>
          <a:endParaRPr lang="ru-RU" dirty="0"/>
        </a:p>
      </dgm:t>
    </dgm:pt>
    <dgm:pt modelId="{67E1E2AB-6774-4D40-A12B-FC95C116C1C2}" type="parTrans" cxnId="{1EA5AD7C-99F4-4400-83E2-46586618705E}">
      <dgm:prSet/>
      <dgm:spPr/>
      <dgm:t>
        <a:bodyPr/>
        <a:lstStyle/>
        <a:p>
          <a:endParaRPr lang="ru-RU"/>
        </a:p>
      </dgm:t>
    </dgm:pt>
    <dgm:pt modelId="{64F9BA23-A5CC-4022-9B7B-DEBAD204B423}" type="sibTrans" cxnId="{1EA5AD7C-99F4-4400-83E2-46586618705E}">
      <dgm:prSet/>
      <dgm:spPr/>
      <dgm:t>
        <a:bodyPr/>
        <a:lstStyle/>
        <a:p>
          <a:endParaRPr lang="ru-RU"/>
        </a:p>
      </dgm:t>
    </dgm:pt>
    <dgm:pt modelId="{7BD7B6B1-C5C0-4AE3-8DA2-B50289A396AC}">
      <dgm:prSet phldrT="[Текст]"/>
      <dgm:spPr/>
      <dgm:t>
        <a:bodyPr/>
        <a:lstStyle/>
        <a:p>
          <a:r>
            <a:rPr lang="en-US" dirty="0" smtClean="0"/>
            <a:t>Fiber-optic Gyroscope (FOG)</a:t>
          </a:r>
          <a:endParaRPr lang="ru-RU" dirty="0"/>
        </a:p>
      </dgm:t>
    </dgm:pt>
    <dgm:pt modelId="{29CD9BAE-956D-4E14-833F-23CB8087B92A}" type="parTrans" cxnId="{0A91BA7D-E47E-4248-AAA1-7ED6BB5399A7}">
      <dgm:prSet/>
      <dgm:spPr/>
      <dgm:t>
        <a:bodyPr/>
        <a:lstStyle/>
        <a:p>
          <a:endParaRPr lang="ru-RU"/>
        </a:p>
      </dgm:t>
    </dgm:pt>
    <dgm:pt modelId="{B2A6912A-AD83-4741-94DB-A4CFD771B6E4}" type="sibTrans" cxnId="{0A91BA7D-E47E-4248-AAA1-7ED6BB5399A7}">
      <dgm:prSet/>
      <dgm:spPr/>
      <dgm:t>
        <a:bodyPr/>
        <a:lstStyle/>
        <a:p>
          <a:endParaRPr lang="ru-RU"/>
        </a:p>
      </dgm:t>
    </dgm:pt>
    <dgm:pt modelId="{F0333943-A779-4203-B24A-90D3AD276621}" type="pres">
      <dgm:prSet presAssocID="{F5362FE0-46C9-4EE5-B77D-5652E84B511E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423652FF-9811-447A-90D3-ACD7448276EF}" type="pres">
      <dgm:prSet presAssocID="{44C121BC-4579-40B2-B367-8836B3FD80FC}" presName="hierRoot1" presStyleCnt="0">
        <dgm:presLayoutVars>
          <dgm:hierBranch val="init"/>
        </dgm:presLayoutVars>
      </dgm:prSet>
      <dgm:spPr/>
    </dgm:pt>
    <dgm:pt modelId="{35DF9351-EBA8-454E-B05D-7E0075F70149}" type="pres">
      <dgm:prSet presAssocID="{44C121BC-4579-40B2-B367-8836B3FD80FC}" presName="rootComposite1" presStyleCnt="0"/>
      <dgm:spPr/>
    </dgm:pt>
    <dgm:pt modelId="{AEACA1B5-DBA2-4DB4-887C-87F698390BC5}" type="pres">
      <dgm:prSet presAssocID="{44C121BC-4579-40B2-B367-8836B3FD80FC}" presName="rootText1" presStyleLbl="node0" presStyleIdx="0" presStyleCnt="1" custScaleX="79899" custScaleY="45230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BBA66917-8DAA-4688-ABD0-5B62A6C78A2C}" type="pres">
      <dgm:prSet presAssocID="{44C121BC-4579-40B2-B367-8836B3FD80FC}" presName="rootConnector1" presStyleLbl="node1" presStyleIdx="0" presStyleCnt="0"/>
      <dgm:spPr/>
      <dgm:t>
        <a:bodyPr/>
        <a:lstStyle/>
        <a:p>
          <a:endParaRPr lang="ru-RU"/>
        </a:p>
      </dgm:t>
    </dgm:pt>
    <dgm:pt modelId="{5A0816F8-A2EB-4A06-BCC7-2EC22C3DBE5C}" type="pres">
      <dgm:prSet presAssocID="{44C121BC-4579-40B2-B367-8836B3FD80FC}" presName="hierChild2" presStyleCnt="0"/>
      <dgm:spPr/>
    </dgm:pt>
    <dgm:pt modelId="{768BB30D-8C25-4D05-8ECC-FA9475AF9F1A}" type="pres">
      <dgm:prSet presAssocID="{67E1E2AB-6774-4D40-A12B-FC95C116C1C2}" presName="Name37" presStyleLbl="parChTrans1D2" presStyleIdx="0" presStyleCnt="2"/>
      <dgm:spPr/>
      <dgm:t>
        <a:bodyPr/>
        <a:lstStyle/>
        <a:p>
          <a:endParaRPr lang="ru-RU"/>
        </a:p>
      </dgm:t>
    </dgm:pt>
    <dgm:pt modelId="{6F730F64-6F3A-44AD-917F-1E285F023F72}" type="pres">
      <dgm:prSet presAssocID="{082336FD-AC48-46E7-A399-3BF58EC213C5}" presName="hierRoot2" presStyleCnt="0">
        <dgm:presLayoutVars>
          <dgm:hierBranch val="init"/>
        </dgm:presLayoutVars>
      </dgm:prSet>
      <dgm:spPr/>
    </dgm:pt>
    <dgm:pt modelId="{F59689C3-63CC-48C1-A965-E2EC2A5B2E17}" type="pres">
      <dgm:prSet presAssocID="{082336FD-AC48-46E7-A399-3BF58EC213C5}" presName="rootComposite" presStyleCnt="0"/>
      <dgm:spPr/>
    </dgm:pt>
    <dgm:pt modelId="{EDEEAE7F-1A8A-4314-AF00-93186D7977C6}" type="pres">
      <dgm:prSet presAssocID="{082336FD-AC48-46E7-A399-3BF58EC213C5}" presName="rootText" presStyleLbl="node2" presStyleIdx="0" presStyleCnt="2" custScaleX="89389" custScaleY="4925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6826C792-9596-406E-BAD9-50EF81E1923D}" type="pres">
      <dgm:prSet presAssocID="{082336FD-AC48-46E7-A399-3BF58EC213C5}" presName="rootConnector" presStyleLbl="node2" presStyleIdx="0" presStyleCnt="2"/>
      <dgm:spPr/>
      <dgm:t>
        <a:bodyPr/>
        <a:lstStyle/>
        <a:p>
          <a:endParaRPr lang="ru-RU"/>
        </a:p>
      </dgm:t>
    </dgm:pt>
    <dgm:pt modelId="{06F0C4F7-553F-4078-B3EE-8C70DBCB4B21}" type="pres">
      <dgm:prSet presAssocID="{082336FD-AC48-46E7-A399-3BF58EC213C5}" presName="hierChild4" presStyleCnt="0"/>
      <dgm:spPr/>
    </dgm:pt>
    <dgm:pt modelId="{452062D1-37D0-41F1-B11C-1187D3073FED}" type="pres">
      <dgm:prSet presAssocID="{082336FD-AC48-46E7-A399-3BF58EC213C5}" presName="hierChild5" presStyleCnt="0"/>
      <dgm:spPr/>
    </dgm:pt>
    <dgm:pt modelId="{64D71F0A-3964-4BD8-BEE1-83C74B1E977C}" type="pres">
      <dgm:prSet presAssocID="{29CD9BAE-956D-4E14-833F-23CB8087B92A}" presName="Name37" presStyleLbl="parChTrans1D2" presStyleIdx="1" presStyleCnt="2"/>
      <dgm:spPr/>
      <dgm:t>
        <a:bodyPr/>
        <a:lstStyle/>
        <a:p>
          <a:endParaRPr lang="ru-RU"/>
        </a:p>
      </dgm:t>
    </dgm:pt>
    <dgm:pt modelId="{CE87329F-8988-4C90-84BA-6F01664E8109}" type="pres">
      <dgm:prSet presAssocID="{7BD7B6B1-C5C0-4AE3-8DA2-B50289A396AC}" presName="hierRoot2" presStyleCnt="0">
        <dgm:presLayoutVars>
          <dgm:hierBranch val="init"/>
        </dgm:presLayoutVars>
      </dgm:prSet>
      <dgm:spPr/>
    </dgm:pt>
    <dgm:pt modelId="{B2A326E5-0660-4F5A-947B-B118A9314635}" type="pres">
      <dgm:prSet presAssocID="{7BD7B6B1-C5C0-4AE3-8DA2-B50289A396AC}" presName="rootComposite" presStyleCnt="0"/>
      <dgm:spPr/>
    </dgm:pt>
    <dgm:pt modelId="{A8D1F8C4-4E8B-4EE1-AA7E-8A7E1F9CB9CF}" type="pres">
      <dgm:prSet presAssocID="{7BD7B6B1-C5C0-4AE3-8DA2-B50289A396AC}" presName="rootText" presStyleLbl="node2" presStyleIdx="1" presStyleCnt="2" custScaleX="77496" custScaleY="56496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5123CE78-41CE-4E78-8D05-19273181F201}" type="pres">
      <dgm:prSet presAssocID="{7BD7B6B1-C5C0-4AE3-8DA2-B50289A396AC}" presName="rootConnector" presStyleLbl="node2" presStyleIdx="1" presStyleCnt="2"/>
      <dgm:spPr/>
      <dgm:t>
        <a:bodyPr/>
        <a:lstStyle/>
        <a:p>
          <a:endParaRPr lang="ru-RU"/>
        </a:p>
      </dgm:t>
    </dgm:pt>
    <dgm:pt modelId="{1EC61FCD-A3F9-4C89-8165-CA15A86D06E5}" type="pres">
      <dgm:prSet presAssocID="{7BD7B6B1-C5C0-4AE3-8DA2-B50289A396AC}" presName="hierChild4" presStyleCnt="0"/>
      <dgm:spPr/>
    </dgm:pt>
    <dgm:pt modelId="{11D15E4E-614A-489B-B49E-8C96716EFD92}" type="pres">
      <dgm:prSet presAssocID="{7BD7B6B1-C5C0-4AE3-8DA2-B50289A396AC}" presName="hierChild5" presStyleCnt="0"/>
      <dgm:spPr/>
    </dgm:pt>
    <dgm:pt modelId="{5F413D19-E9BA-4576-986B-BD510AE3A423}" type="pres">
      <dgm:prSet presAssocID="{44C121BC-4579-40B2-B367-8836B3FD80FC}" presName="hierChild3" presStyleCnt="0"/>
      <dgm:spPr/>
    </dgm:pt>
  </dgm:ptLst>
  <dgm:cxnLst>
    <dgm:cxn modelId="{29263345-C88A-43C0-9E6C-4E7E6F803172}" type="presOf" srcId="{44C121BC-4579-40B2-B367-8836B3FD80FC}" destId="{BBA66917-8DAA-4688-ABD0-5B62A6C78A2C}" srcOrd="1" destOrd="0" presId="urn:microsoft.com/office/officeart/2005/8/layout/orgChart1"/>
    <dgm:cxn modelId="{02774D03-C9EE-4637-8D90-72DCECE975C0}" type="presOf" srcId="{082336FD-AC48-46E7-A399-3BF58EC213C5}" destId="{6826C792-9596-406E-BAD9-50EF81E1923D}" srcOrd="1" destOrd="0" presId="urn:microsoft.com/office/officeart/2005/8/layout/orgChart1"/>
    <dgm:cxn modelId="{934E0517-8FDC-432C-8901-95640FB4F708}" srcId="{F5362FE0-46C9-4EE5-B77D-5652E84B511E}" destId="{44C121BC-4579-40B2-B367-8836B3FD80FC}" srcOrd="0" destOrd="0" parTransId="{B42F7F2C-AD8C-4537-8D0B-3A439BC06DD1}" sibTransId="{A6262F71-D5DD-4F4C-B7D3-BCDD4ABAE0F8}"/>
    <dgm:cxn modelId="{091E3FB1-9380-43AB-9E72-EF771F9BF2B4}" type="presOf" srcId="{44C121BC-4579-40B2-B367-8836B3FD80FC}" destId="{AEACA1B5-DBA2-4DB4-887C-87F698390BC5}" srcOrd="0" destOrd="0" presId="urn:microsoft.com/office/officeart/2005/8/layout/orgChart1"/>
    <dgm:cxn modelId="{D909EBFB-1143-4A1E-9D39-3950A9B08F4C}" type="presOf" srcId="{67E1E2AB-6774-4D40-A12B-FC95C116C1C2}" destId="{768BB30D-8C25-4D05-8ECC-FA9475AF9F1A}" srcOrd="0" destOrd="0" presId="urn:microsoft.com/office/officeart/2005/8/layout/orgChart1"/>
    <dgm:cxn modelId="{D7C3349E-B33C-4167-812D-C6C84F5DA19D}" type="presOf" srcId="{082336FD-AC48-46E7-A399-3BF58EC213C5}" destId="{EDEEAE7F-1A8A-4314-AF00-93186D7977C6}" srcOrd="0" destOrd="0" presId="urn:microsoft.com/office/officeart/2005/8/layout/orgChart1"/>
    <dgm:cxn modelId="{FEC33226-AE7B-4545-8CE3-E8E9BD133925}" type="presOf" srcId="{7BD7B6B1-C5C0-4AE3-8DA2-B50289A396AC}" destId="{A8D1F8C4-4E8B-4EE1-AA7E-8A7E1F9CB9CF}" srcOrd="0" destOrd="0" presId="urn:microsoft.com/office/officeart/2005/8/layout/orgChart1"/>
    <dgm:cxn modelId="{48E6615B-0C0C-463F-B855-C389183365CE}" type="presOf" srcId="{29CD9BAE-956D-4E14-833F-23CB8087B92A}" destId="{64D71F0A-3964-4BD8-BEE1-83C74B1E977C}" srcOrd="0" destOrd="0" presId="urn:microsoft.com/office/officeart/2005/8/layout/orgChart1"/>
    <dgm:cxn modelId="{1EA5AD7C-99F4-4400-83E2-46586618705E}" srcId="{44C121BC-4579-40B2-B367-8836B3FD80FC}" destId="{082336FD-AC48-46E7-A399-3BF58EC213C5}" srcOrd="0" destOrd="0" parTransId="{67E1E2AB-6774-4D40-A12B-FC95C116C1C2}" sibTransId="{64F9BA23-A5CC-4022-9B7B-DEBAD204B423}"/>
    <dgm:cxn modelId="{8A6E0339-D9D1-4D1C-8408-521ABFA43776}" type="presOf" srcId="{F5362FE0-46C9-4EE5-B77D-5652E84B511E}" destId="{F0333943-A779-4203-B24A-90D3AD276621}" srcOrd="0" destOrd="0" presId="urn:microsoft.com/office/officeart/2005/8/layout/orgChart1"/>
    <dgm:cxn modelId="{0A91BA7D-E47E-4248-AAA1-7ED6BB5399A7}" srcId="{44C121BC-4579-40B2-B367-8836B3FD80FC}" destId="{7BD7B6B1-C5C0-4AE3-8DA2-B50289A396AC}" srcOrd="1" destOrd="0" parTransId="{29CD9BAE-956D-4E14-833F-23CB8087B92A}" sibTransId="{B2A6912A-AD83-4741-94DB-A4CFD771B6E4}"/>
    <dgm:cxn modelId="{B699B4AA-96AE-448A-BE67-DD447787B745}" type="presOf" srcId="{7BD7B6B1-C5C0-4AE3-8DA2-B50289A396AC}" destId="{5123CE78-41CE-4E78-8D05-19273181F201}" srcOrd="1" destOrd="0" presId="urn:microsoft.com/office/officeart/2005/8/layout/orgChart1"/>
    <dgm:cxn modelId="{1834EDE3-5B17-41EC-BEAB-22439D992DD0}" type="presParOf" srcId="{F0333943-A779-4203-B24A-90D3AD276621}" destId="{423652FF-9811-447A-90D3-ACD7448276EF}" srcOrd="0" destOrd="0" presId="urn:microsoft.com/office/officeart/2005/8/layout/orgChart1"/>
    <dgm:cxn modelId="{E5DB7DD5-4B7F-4493-BFD0-B52C6E0B2220}" type="presParOf" srcId="{423652FF-9811-447A-90D3-ACD7448276EF}" destId="{35DF9351-EBA8-454E-B05D-7E0075F70149}" srcOrd="0" destOrd="0" presId="urn:microsoft.com/office/officeart/2005/8/layout/orgChart1"/>
    <dgm:cxn modelId="{73C5FAE8-731C-4BB6-AC98-D9DBF96F342E}" type="presParOf" srcId="{35DF9351-EBA8-454E-B05D-7E0075F70149}" destId="{AEACA1B5-DBA2-4DB4-887C-87F698390BC5}" srcOrd="0" destOrd="0" presId="urn:microsoft.com/office/officeart/2005/8/layout/orgChart1"/>
    <dgm:cxn modelId="{6768B9C2-D357-4E79-A8E8-513459E068B8}" type="presParOf" srcId="{35DF9351-EBA8-454E-B05D-7E0075F70149}" destId="{BBA66917-8DAA-4688-ABD0-5B62A6C78A2C}" srcOrd="1" destOrd="0" presId="urn:microsoft.com/office/officeart/2005/8/layout/orgChart1"/>
    <dgm:cxn modelId="{CF54B3C8-BC59-4707-BF5E-FC1E3993CA00}" type="presParOf" srcId="{423652FF-9811-447A-90D3-ACD7448276EF}" destId="{5A0816F8-A2EB-4A06-BCC7-2EC22C3DBE5C}" srcOrd="1" destOrd="0" presId="urn:microsoft.com/office/officeart/2005/8/layout/orgChart1"/>
    <dgm:cxn modelId="{A3C1AED6-E5B3-421E-A03B-E4014CCE8CB0}" type="presParOf" srcId="{5A0816F8-A2EB-4A06-BCC7-2EC22C3DBE5C}" destId="{768BB30D-8C25-4D05-8ECC-FA9475AF9F1A}" srcOrd="0" destOrd="0" presId="urn:microsoft.com/office/officeart/2005/8/layout/orgChart1"/>
    <dgm:cxn modelId="{7EB5207E-2442-411B-B2FF-AFE4941896D5}" type="presParOf" srcId="{5A0816F8-A2EB-4A06-BCC7-2EC22C3DBE5C}" destId="{6F730F64-6F3A-44AD-917F-1E285F023F72}" srcOrd="1" destOrd="0" presId="urn:microsoft.com/office/officeart/2005/8/layout/orgChart1"/>
    <dgm:cxn modelId="{207886CB-6851-41D1-8E82-130CF6991C04}" type="presParOf" srcId="{6F730F64-6F3A-44AD-917F-1E285F023F72}" destId="{F59689C3-63CC-48C1-A965-E2EC2A5B2E17}" srcOrd="0" destOrd="0" presId="urn:microsoft.com/office/officeart/2005/8/layout/orgChart1"/>
    <dgm:cxn modelId="{90A42CC0-5A1D-4621-B224-00E1C9A3AAD8}" type="presParOf" srcId="{F59689C3-63CC-48C1-A965-E2EC2A5B2E17}" destId="{EDEEAE7F-1A8A-4314-AF00-93186D7977C6}" srcOrd="0" destOrd="0" presId="urn:microsoft.com/office/officeart/2005/8/layout/orgChart1"/>
    <dgm:cxn modelId="{24761BBA-0E70-44B7-A136-7735E4FB8CD9}" type="presParOf" srcId="{F59689C3-63CC-48C1-A965-E2EC2A5B2E17}" destId="{6826C792-9596-406E-BAD9-50EF81E1923D}" srcOrd="1" destOrd="0" presId="urn:microsoft.com/office/officeart/2005/8/layout/orgChart1"/>
    <dgm:cxn modelId="{91619B4E-2A61-48FD-BD4E-1B7D9615647F}" type="presParOf" srcId="{6F730F64-6F3A-44AD-917F-1E285F023F72}" destId="{06F0C4F7-553F-4078-B3EE-8C70DBCB4B21}" srcOrd="1" destOrd="0" presId="urn:microsoft.com/office/officeart/2005/8/layout/orgChart1"/>
    <dgm:cxn modelId="{D6BFC9F5-78FD-480C-BBB5-74B6B9CA56F8}" type="presParOf" srcId="{6F730F64-6F3A-44AD-917F-1E285F023F72}" destId="{452062D1-37D0-41F1-B11C-1187D3073FED}" srcOrd="2" destOrd="0" presId="urn:microsoft.com/office/officeart/2005/8/layout/orgChart1"/>
    <dgm:cxn modelId="{5E368B0C-835E-41D7-8C08-BDED2D5EB028}" type="presParOf" srcId="{5A0816F8-A2EB-4A06-BCC7-2EC22C3DBE5C}" destId="{64D71F0A-3964-4BD8-BEE1-83C74B1E977C}" srcOrd="2" destOrd="0" presId="urn:microsoft.com/office/officeart/2005/8/layout/orgChart1"/>
    <dgm:cxn modelId="{9F8EDBCF-82D8-4BFA-9C30-5B9584A0E3EC}" type="presParOf" srcId="{5A0816F8-A2EB-4A06-BCC7-2EC22C3DBE5C}" destId="{CE87329F-8988-4C90-84BA-6F01664E8109}" srcOrd="3" destOrd="0" presId="urn:microsoft.com/office/officeart/2005/8/layout/orgChart1"/>
    <dgm:cxn modelId="{0DF77D5C-BEA8-4C35-9D0D-DF656FB5BC25}" type="presParOf" srcId="{CE87329F-8988-4C90-84BA-6F01664E8109}" destId="{B2A326E5-0660-4F5A-947B-B118A9314635}" srcOrd="0" destOrd="0" presId="urn:microsoft.com/office/officeart/2005/8/layout/orgChart1"/>
    <dgm:cxn modelId="{71222446-E199-4DB8-9188-1DF577253974}" type="presParOf" srcId="{B2A326E5-0660-4F5A-947B-B118A9314635}" destId="{A8D1F8C4-4E8B-4EE1-AA7E-8A7E1F9CB9CF}" srcOrd="0" destOrd="0" presId="urn:microsoft.com/office/officeart/2005/8/layout/orgChart1"/>
    <dgm:cxn modelId="{71CACF90-2EEC-4335-BA1C-FCA27CFC7190}" type="presParOf" srcId="{B2A326E5-0660-4F5A-947B-B118A9314635}" destId="{5123CE78-41CE-4E78-8D05-19273181F201}" srcOrd="1" destOrd="0" presId="urn:microsoft.com/office/officeart/2005/8/layout/orgChart1"/>
    <dgm:cxn modelId="{66060620-3249-4A3E-BAB7-739AFAD5098D}" type="presParOf" srcId="{CE87329F-8988-4C90-84BA-6F01664E8109}" destId="{1EC61FCD-A3F9-4C89-8165-CA15A86D06E5}" srcOrd="1" destOrd="0" presId="urn:microsoft.com/office/officeart/2005/8/layout/orgChart1"/>
    <dgm:cxn modelId="{8EC88606-4AEC-4D67-9230-D9CC13E74307}" type="presParOf" srcId="{CE87329F-8988-4C90-84BA-6F01664E8109}" destId="{11D15E4E-614A-489B-B49E-8C96716EFD92}" srcOrd="2" destOrd="0" presId="urn:microsoft.com/office/officeart/2005/8/layout/orgChart1"/>
    <dgm:cxn modelId="{3F15F3C4-E981-4903-91D1-45DBDF6201BE}" type="presParOf" srcId="{423652FF-9811-447A-90D3-ACD7448276EF}" destId="{5F413D19-E9BA-4576-986B-BD510AE3A42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D71F0A-3964-4BD8-BEE1-83C74B1E977C}">
      <dsp:nvSpPr>
        <dsp:cNvPr id="0" name=""/>
        <dsp:cNvSpPr/>
      </dsp:nvSpPr>
      <dsp:spPr>
        <a:xfrm>
          <a:off x="2892152" y="1411823"/>
          <a:ext cx="1699195" cy="6464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3248"/>
              </a:lnTo>
              <a:lnTo>
                <a:pt x="1699195" y="323248"/>
              </a:lnTo>
              <a:lnTo>
                <a:pt x="1699195" y="64649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8BB30D-8C25-4D05-8ECC-FA9475AF9F1A}">
      <dsp:nvSpPr>
        <dsp:cNvPr id="0" name=""/>
        <dsp:cNvSpPr/>
      </dsp:nvSpPr>
      <dsp:spPr>
        <a:xfrm>
          <a:off x="1376022" y="1411823"/>
          <a:ext cx="1516129" cy="646497"/>
        </a:xfrm>
        <a:custGeom>
          <a:avLst/>
          <a:gdLst/>
          <a:ahLst/>
          <a:cxnLst/>
          <a:rect l="0" t="0" r="0" b="0"/>
          <a:pathLst>
            <a:path>
              <a:moveTo>
                <a:pt x="1516129" y="0"/>
              </a:moveTo>
              <a:lnTo>
                <a:pt x="1516129" y="323248"/>
              </a:lnTo>
              <a:lnTo>
                <a:pt x="0" y="323248"/>
              </a:lnTo>
              <a:lnTo>
                <a:pt x="0" y="64649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ACA1B5-DBA2-4DB4-887C-87F698390BC5}">
      <dsp:nvSpPr>
        <dsp:cNvPr id="0" name=""/>
        <dsp:cNvSpPr/>
      </dsp:nvSpPr>
      <dsp:spPr>
        <a:xfrm>
          <a:off x="1662282" y="715607"/>
          <a:ext cx="2459738" cy="696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Оптические </a:t>
          </a:r>
          <a:r>
            <a:rPr lang="ru-RU" sz="1800" kern="1200" dirty="0" smtClean="0"/>
            <a:t>гироскопы (ОГ)</a:t>
          </a:r>
          <a:endParaRPr lang="ru-RU" sz="1800" kern="1200" dirty="0"/>
        </a:p>
      </dsp:txBody>
      <dsp:txXfrm>
        <a:off x="1662282" y="715607"/>
        <a:ext cx="2459738" cy="696216"/>
      </dsp:txXfrm>
    </dsp:sp>
    <dsp:sp modelId="{EDEEAE7F-1A8A-4314-AF00-93186D7977C6}">
      <dsp:nvSpPr>
        <dsp:cNvPr id="0" name=""/>
        <dsp:cNvSpPr/>
      </dsp:nvSpPr>
      <dsp:spPr>
        <a:xfrm>
          <a:off x="75" y="2058321"/>
          <a:ext cx="2751894" cy="7582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Лазерный </a:t>
          </a:r>
          <a:r>
            <a:rPr lang="ru-RU" sz="1800" kern="1200" dirty="0" smtClean="0"/>
            <a:t>гироскоп</a:t>
          </a:r>
          <a:endParaRPr lang="en-US" sz="1800" kern="1200" dirty="0" smtClean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(ЛГ)</a:t>
          </a:r>
          <a:endParaRPr lang="ru-RU" sz="1800" kern="1200" dirty="0"/>
        </a:p>
      </dsp:txBody>
      <dsp:txXfrm>
        <a:off x="75" y="2058321"/>
        <a:ext cx="2751894" cy="758203"/>
      </dsp:txXfrm>
    </dsp:sp>
    <dsp:sp modelId="{A8D1F8C4-4E8B-4EE1-AA7E-8A7E1F9CB9CF}">
      <dsp:nvSpPr>
        <dsp:cNvPr id="0" name=""/>
        <dsp:cNvSpPr/>
      </dsp:nvSpPr>
      <dsp:spPr>
        <a:xfrm>
          <a:off x="3398467" y="2058321"/>
          <a:ext cx="2385761" cy="8696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Волоконно-оптический </a:t>
          </a:r>
          <a:r>
            <a:rPr lang="ru-RU" sz="1800" kern="1200" dirty="0" smtClean="0"/>
            <a:t>гироскоп</a:t>
          </a:r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 smtClean="0"/>
            <a:t>(ВОГ)</a:t>
          </a:r>
          <a:endParaRPr lang="ru-RU" sz="1800" kern="1200" dirty="0"/>
        </a:p>
      </dsp:txBody>
      <dsp:txXfrm>
        <a:off x="3398467" y="2058321"/>
        <a:ext cx="2385761" cy="8696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D71F0A-3964-4BD8-BEE1-83C74B1E977C}">
      <dsp:nvSpPr>
        <dsp:cNvPr id="0" name=""/>
        <dsp:cNvSpPr/>
      </dsp:nvSpPr>
      <dsp:spPr>
        <a:xfrm>
          <a:off x="2892152" y="1411823"/>
          <a:ext cx="1699195" cy="64649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3248"/>
              </a:lnTo>
              <a:lnTo>
                <a:pt x="1699195" y="323248"/>
              </a:lnTo>
              <a:lnTo>
                <a:pt x="1699195" y="64649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8BB30D-8C25-4D05-8ECC-FA9475AF9F1A}">
      <dsp:nvSpPr>
        <dsp:cNvPr id="0" name=""/>
        <dsp:cNvSpPr/>
      </dsp:nvSpPr>
      <dsp:spPr>
        <a:xfrm>
          <a:off x="1376022" y="1411823"/>
          <a:ext cx="1516129" cy="646497"/>
        </a:xfrm>
        <a:custGeom>
          <a:avLst/>
          <a:gdLst/>
          <a:ahLst/>
          <a:cxnLst/>
          <a:rect l="0" t="0" r="0" b="0"/>
          <a:pathLst>
            <a:path>
              <a:moveTo>
                <a:pt x="1516129" y="0"/>
              </a:moveTo>
              <a:lnTo>
                <a:pt x="1516129" y="323248"/>
              </a:lnTo>
              <a:lnTo>
                <a:pt x="0" y="323248"/>
              </a:lnTo>
              <a:lnTo>
                <a:pt x="0" y="64649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ACA1B5-DBA2-4DB4-887C-87F698390BC5}">
      <dsp:nvSpPr>
        <dsp:cNvPr id="0" name=""/>
        <dsp:cNvSpPr/>
      </dsp:nvSpPr>
      <dsp:spPr>
        <a:xfrm>
          <a:off x="1662282" y="715607"/>
          <a:ext cx="2459738" cy="69621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Optical gyroscopes</a:t>
          </a:r>
          <a:r>
            <a:rPr lang="ru-RU" sz="2400" kern="1200" dirty="0" smtClean="0"/>
            <a:t> (</a:t>
          </a:r>
          <a:r>
            <a:rPr lang="en-US" sz="2400" kern="1200" dirty="0" smtClean="0"/>
            <a:t>OG)</a:t>
          </a:r>
          <a:endParaRPr lang="ru-RU" sz="2400" kern="1200" dirty="0"/>
        </a:p>
      </dsp:txBody>
      <dsp:txXfrm>
        <a:off x="1662282" y="715607"/>
        <a:ext cx="2459738" cy="696216"/>
      </dsp:txXfrm>
    </dsp:sp>
    <dsp:sp modelId="{EDEEAE7F-1A8A-4314-AF00-93186D7977C6}">
      <dsp:nvSpPr>
        <dsp:cNvPr id="0" name=""/>
        <dsp:cNvSpPr/>
      </dsp:nvSpPr>
      <dsp:spPr>
        <a:xfrm>
          <a:off x="75" y="2058321"/>
          <a:ext cx="2751894" cy="75820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Ring Laser Gyroscope (RLG)</a:t>
          </a:r>
          <a:endParaRPr lang="ru-RU" sz="2400" kern="1200" dirty="0"/>
        </a:p>
      </dsp:txBody>
      <dsp:txXfrm>
        <a:off x="75" y="2058321"/>
        <a:ext cx="2751894" cy="758203"/>
      </dsp:txXfrm>
    </dsp:sp>
    <dsp:sp modelId="{A8D1F8C4-4E8B-4EE1-AA7E-8A7E1F9CB9CF}">
      <dsp:nvSpPr>
        <dsp:cNvPr id="0" name=""/>
        <dsp:cNvSpPr/>
      </dsp:nvSpPr>
      <dsp:spPr>
        <a:xfrm>
          <a:off x="3398467" y="2058321"/>
          <a:ext cx="2385761" cy="8696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Fiber-optic Gyroscope (FOG)</a:t>
          </a:r>
          <a:endParaRPr lang="ru-RU" sz="2400" kern="1200" dirty="0"/>
        </a:p>
      </dsp:txBody>
      <dsp:txXfrm>
        <a:off x="3398467" y="2058321"/>
        <a:ext cx="2385761" cy="8696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media/image1.jpeg>
</file>

<file path=ppt/media/image10.wmf>
</file>

<file path=ppt/media/image11.png>
</file>

<file path=ppt/media/image12.jpg>
</file>

<file path=ppt/media/image13.jp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jpg>
</file>

<file path=ppt/media/image23.png>
</file>

<file path=ppt/media/image24.jpeg>
</file>

<file path=ppt/media/image25.jpeg>
</file>

<file path=ppt/media/image26.jpeg>
</file>

<file path=ppt/media/image27.png>
</file>

<file path=ppt/media/image28.png>
</file>

<file path=ppt/media/image3.png>
</file>

<file path=ppt/media/image4.jpeg>
</file>

<file path=ppt/media/image5.png>
</file>

<file path=ppt/media/image6.wmf>
</file>

<file path=ppt/media/image7.wmf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рямоугольник 22"/>
          <p:cNvSpPr/>
          <p:nvPr/>
        </p:nvSpPr>
        <p:spPr>
          <a:xfrm flipV="1">
            <a:off x="7213577" y="3810001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4" name="Прямоугольник 23"/>
          <p:cNvSpPr/>
          <p:nvPr/>
        </p:nvSpPr>
        <p:spPr>
          <a:xfrm flipV="1">
            <a:off x="7213601" y="3897010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5" name="Прямоугольник 24"/>
          <p:cNvSpPr/>
          <p:nvPr/>
        </p:nvSpPr>
        <p:spPr>
          <a:xfrm flipV="1">
            <a:off x="7213601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6" name="Прямоугольник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7" name="Прямоугольник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0" name="Скругленный прямоугольник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1" name="Скругленный прямоугольник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7" name="Прямоугольник 6"/>
          <p:cNvSpPr/>
          <p:nvPr/>
        </p:nvSpPr>
        <p:spPr>
          <a:xfrm>
            <a:off x="1" y="3649662"/>
            <a:ext cx="12192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0" name="Прямоугольник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1" name="Прямоугольник 10"/>
          <p:cNvSpPr/>
          <p:nvPr/>
        </p:nvSpPr>
        <p:spPr>
          <a:xfrm flipV="1">
            <a:off x="8552068" y="3643090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19" name="Прямоугольник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609600" y="2401888"/>
            <a:ext cx="112776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8940800" y="4206240"/>
            <a:ext cx="1280160" cy="457200"/>
          </a:xfrm>
        </p:spPr>
        <p:txBody>
          <a:bodyPr/>
          <a:lstStyle/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7213600" y="4205288"/>
            <a:ext cx="1727200" cy="457200"/>
          </a:xfrm>
        </p:spPr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9042400" y="1143000"/>
            <a:ext cx="2540000" cy="5486400"/>
          </a:xfrm>
        </p:spPr>
        <p:txBody>
          <a:bodyPr vert="eaVert"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1143000"/>
            <a:ext cx="8331200" cy="5486400"/>
          </a:xfrm>
        </p:spPr>
        <p:txBody>
          <a:bodyPr vert="eaVert"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1981201"/>
            <a:ext cx="103632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26" name="Дата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27" name="Номер слайда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  <p:sp>
        <p:nvSpPr>
          <p:cNvPr id="28" name="Нижний колонтитул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137995" y="1101970"/>
            <a:ext cx="451104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ru-RU"/>
              <a:t>Образец текста</a:t>
            </a:r>
          </a:p>
          <a:p>
            <a:pPr lvl="1" eaLnBrk="1" latinLnBrk="0" hangingPunct="1"/>
            <a:r>
              <a:rPr lang="ru-RU"/>
              <a:t>Второй уровень</a:t>
            </a:r>
          </a:p>
          <a:p>
            <a:pPr lvl="2" eaLnBrk="1" latinLnBrk="0" hangingPunct="1"/>
            <a:r>
              <a:rPr lang="ru-RU"/>
              <a:t>Третий уровень</a:t>
            </a:r>
          </a:p>
          <a:p>
            <a:pPr lvl="3" eaLnBrk="1" latinLnBrk="0" hangingPunct="1"/>
            <a:r>
              <a:rPr lang="ru-RU"/>
              <a:t>Четвертый уровень</a:t>
            </a:r>
          </a:p>
          <a:p>
            <a:pPr lvl="4" eaLnBrk="1" latinLnBrk="0" hangingPunct="1"/>
            <a:r>
              <a:rPr lang="ru-RU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Прямоугольник 27"/>
          <p:cNvSpPr/>
          <p:nvPr/>
        </p:nvSpPr>
        <p:spPr>
          <a:xfrm>
            <a:off x="1" y="366819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29" name="Прямоугольник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0" name="Прямоугольник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1" name="Прямоугольник 30"/>
          <p:cNvSpPr/>
          <p:nvPr/>
        </p:nvSpPr>
        <p:spPr>
          <a:xfrm flipV="1">
            <a:off x="7213577" y="360247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2" name="Прямоугольник 31"/>
          <p:cNvSpPr/>
          <p:nvPr/>
        </p:nvSpPr>
        <p:spPr>
          <a:xfrm flipV="1">
            <a:off x="7213601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3" name="Скругленный прямоугольник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 useBgFill="1">
        <p:nvSpPr>
          <p:cNvPr id="34" name="Скругленный прямоугольник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5" name="Прямоугольник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6" name="Прямоугольник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37" name="Прямоугольник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8" name="Прямоугольник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39" name="Прямоугольник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/>
          </a:p>
        </p:txBody>
      </p:sp>
      <p:sp>
        <p:nvSpPr>
          <p:cNvPr id="40" name="Прямоугольник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ru-RU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/>
              <a:t>Образец текста</a:t>
            </a:r>
          </a:p>
          <a:p>
            <a:pPr lvl="1" eaLnBrk="1" latinLnBrk="0" hangingPunct="1"/>
            <a:r>
              <a:rPr kumimoji="0" lang="ru-RU"/>
              <a:t>Второй уровень</a:t>
            </a:r>
          </a:p>
          <a:p>
            <a:pPr lvl="2" eaLnBrk="1" latinLnBrk="0" hangingPunct="1"/>
            <a:r>
              <a:rPr kumimoji="0" lang="ru-RU"/>
              <a:t>Третий уровень</a:t>
            </a:r>
          </a:p>
          <a:p>
            <a:pPr lvl="3" eaLnBrk="1" latinLnBrk="0" hangingPunct="1"/>
            <a:r>
              <a:rPr kumimoji="0" lang="ru-RU"/>
              <a:t>Четвертый уровень</a:t>
            </a:r>
          </a:p>
          <a:p>
            <a:pPr lvl="4" eaLnBrk="1" latinLnBrk="0" hangingPunct="1"/>
            <a:r>
              <a:rPr kumimoji="0" lang="ru-RU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12.02.2025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6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0.w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631504" y="2060849"/>
            <a:ext cx="9001000" cy="1470025"/>
          </a:xfrm>
        </p:spPr>
        <p:txBody>
          <a:bodyPr>
            <a:normAutofit/>
          </a:bodyPr>
          <a:lstStyle/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ОПТИЧЕСКИЕ ГИРОСКОПЫ</a:t>
            </a:r>
            <a:b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Лекция 1. Введение в дисциплину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9336" y="3899938"/>
            <a:ext cx="8856984" cy="2409382"/>
          </a:xfrm>
        </p:spPr>
        <p:txBody>
          <a:bodyPr>
            <a:normAutofit lnSpcReduction="10000"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Преподаватель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Зубарев Ярослав </a:t>
            </a:r>
            <a:r>
              <a:rPr lang="ru-RU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Андреевич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Ведущий инженер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АО «НИИ «Полюс»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им.М.Ф.Стельмаха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Ассистент кафедры ИУ2 МГТУ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им.Н.Э.Баумана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+7(919)726-02-37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5840" y="54204"/>
            <a:ext cx="1224136" cy="14444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4" t="10332" r="8402" b="14940"/>
          <a:stretch/>
        </p:blipFill>
        <p:spPr bwMode="auto">
          <a:xfrm>
            <a:off x="6096000" y="230864"/>
            <a:ext cx="1728192" cy="10911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53572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91544" y="260648"/>
            <a:ext cx="8229600" cy="106680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 такое лазер?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196752"/>
            <a:ext cx="12192000" cy="5661248"/>
          </a:xfrm>
        </p:spPr>
        <p:txBody>
          <a:bodyPr/>
          <a:lstStyle/>
          <a:p>
            <a:pPr marL="109728" indent="0" algn="just">
              <a:buNone/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Лазер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(от англ.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laser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акроним от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light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amplification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by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stimulated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emission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radiation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«усиление света посредством вынужденного излучения»), или оптический квантовый генератор — это устройство, преобразующее энергию накачки (световую, электрическую, тепловую, химическую и др.) в энергию когерентного, монохроматического, поляризованного и узконаправленного потока излучения.</a:t>
            </a:r>
          </a:p>
          <a:p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607" y="3400999"/>
            <a:ext cx="2703811" cy="2402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864" y="3605395"/>
            <a:ext cx="5576590" cy="19959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968285" y="5807442"/>
            <a:ext cx="267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Гелий-неоновый лазер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023992" y="5807442"/>
            <a:ext cx="3546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Принципиальная схема лазера</a:t>
            </a:r>
          </a:p>
        </p:txBody>
      </p:sp>
    </p:spTree>
    <p:extLst>
      <p:ext uri="{BB962C8B-B14F-4D97-AF65-F5344CB8AC3E}">
        <p14:creationId xmlns:p14="http://schemas.microsoft.com/office/powerpoint/2010/main" val="2778383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85551" y="260648"/>
            <a:ext cx="8229600" cy="106680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Лазерный гироскоп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124744"/>
            <a:ext cx="12192000" cy="2952328"/>
          </a:xfrm>
        </p:spPr>
        <p:txBody>
          <a:bodyPr>
            <a:normAutofit/>
          </a:bodyPr>
          <a:lstStyle/>
          <a:p>
            <a:pPr marL="109728" indent="0">
              <a:buNone/>
            </a:pP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Лазерный гироскоп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оптико-электронный прибор, в основе которого лежит кольцевой лазер, способный измерять угловую скорость вращения объекта.</a:t>
            </a:r>
          </a:p>
          <a:p>
            <a:pPr marL="109728" indent="0">
              <a:buNone/>
            </a:pP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профессиональном уровне </a:t>
            </a:r>
            <a:r>
              <a:rPr 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лазерный гироскоп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комплекс трех лазерных датчиков, дающих возможность </a:t>
            </a:r>
            <a:r>
              <a:rPr lang="ru-RU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трехосевого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измерения угловой скорости.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0" t="21393" r="36705" b="16340"/>
          <a:stretch/>
        </p:blipFill>
        <p:spPr bwMode="auto">
          <a:xfrm>
            <a:off x="623392" y="3134447"/>
            <a:ext cx="3680194" cy="25988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8328" y="3134447"/>
            <a:ext cx="2100758" cy="2571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0433" y="3134447"/>
            <a:ext cx="3444803" cy="2583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3573" y="5702267"/>
            <a:ext cx="3059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Лазерный датчик производства АО «НИИ «Полюс»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им.М.Ф.Стельмаха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103964" y="5733257"/>
            <a:ext cx="30598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Лазерный датчик производства «Арсенал» (Киев)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46579" y="5718049"/>
            <a:ext cx="23042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Трехосевой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лазерный гироскоп производства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Ericco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(Китай)</a:t>
            </a:r>
          </a:p>
        </p:txBody>
      </p:sp>
    </p:spTree>
    <p:extLst>
      <p:ext uri="{BB962C8B-B14F-4D97-AF65-F5344CB8AC3E}">
        <p14:creationId xmlns:p14="http://schemas.microsoft.com/office/powerpoint/2010/main" val="3020682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62580" y="260648"/>
            <a:ext cx="9144000" cy="1066800"/>
          </a:xfrm>
        </p:spPr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Волоконно-оптический гироскоп (ВОГ)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91309"/>
            <a:ext cx="12192000" cy="3168352"/>
          </a:xfrm>
        </p:spPr>
        <p:txBody>
          <a:bodyPr>
            <a:normAutofit/>
          </a:bodyPr>
          <a:lstStyle/>
          <a:p>
            <a:pPr marL="109728" indent="0" algn="just">
              <a:lnSpc>
                <a:spcPct val="120000"/>
              </a:lnSpc>
              <a:buNone/>
            </a:pPr>
            <a:r>
              <a:rPr lang="ru-RU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Волоконно-оптический гироскоп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(ВОГ) — это оптико-электронный прибор, в основе которого лежит катушка оптоволокна, измеряющий угловую скорость вращения объекта. </a:t>
            </a:r>
          </a:p>
          <a:p>
            <a:pPr marL="109728" indent="0" algn="just">
              <a:lnSpc>
                <a:spcPct val="120000"/>
              </a:lnSpc>
              <a:buNone/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отличие от кольцевого лазерного гироскопа, в волоконно-оптических гироскопах обычно используется свет с очень маленькой длиной когерентности, что необходимо для увеличения точности гироскопа до удовлетворительного уровня. В качестве источника света может использоваться даже не лазерный прибор, а, например, светодиод.</a:t>
            </a:r>
          </a:p>
          <a:p>
            <a:pPr marL="109728" indent="0">
              <a:lnSpc>
                <a:spcPct val="120000"/>
              </a:lnSpc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http://laser-portal.ru/contentimages/131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5983" y="3356992"/>
            <a:ext cx="2811931" cy="2797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0016" y="3356992"/>
            <a:ext cx="3949936" cy="27978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515102" y="6154862"/>
            <a:ext cx="713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ВОГ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536160" y="6154862"/>
            <a:ext cx="1825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Трехосевой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ВОГ</a:t>
            </a:r>
          </a:p>
        </p:txBody>
      </p:sp>
    </p:spTree>
    <p:extLst>
      <p:ext uri="{BB962C8B-B14F-4D97-AF65-F5344CB8AC3E}">
        <p14:creationId xmlns:p14="http://schemas.microsoft.com/office/powerpoint/2010/main" val="1877391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87488" y="188640"/>
            <a:ext cx="10972800" cy="1066800"/>
          </a:xfrm>
        </p:spPr>
        <p:txBody>
          <a:bodyPr/>
          <a:lstStyle/>
          <a:p>
            <a:r>
              <a:rPr lang="ru-RU" dirty="0" smtClean="0"/>
              <a:t>Зачем нужны?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052736"/>
            <a:ext cx="12192000" cy="2448272"/>
          </a:xfrm>
        </p:spPr>
        <p:txBody>
          <a:bodyPr>
            <a:normAutofit fontScale="77500" lnSpcReduction="20000"/>
          </a:bodyPr>
          <a:lstStyle/>
          <a:p>
            <a:pPr marL="109728" indent="0" algn="just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Все типы оптических гироскопов, работающих на эффекте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Саньяка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являются измерителями угловой скорости. В тандеме с акселерометрами, измеряющими кажущееся ускорение, они служат чувствительными элементами инерциальной навигационной системы – условно автономной математической машины, позволяющей решать задачу навигации летательных аппаратов, судов и наземных средств в худшем случае без какой-либо коррекции (по звездам, спутнику и т.д.), а только по показаниям внутренних приборов.</a:t>
            </a:r>
          </a:p>
          <a:p>
            <a:pPr marL="109728" indent="0" algn="just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Точность приборов в конечном счете определяет качество решения задачи ориентации и навигации.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0" y="3501008"/>
            <a:ext cx="6816080" cy="3356992"/>
          </a:xfrm>
          <a:prstGeom prst="rect">
            <a:avLst/>
          </a:prstGeom>
        </p:spPr>
        <p:txBody>
          <a:bodyPr vert="horz">
            <a:normAutofit fontScale="70000" lnSpcReduction="20000"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0" algn="just">
              <a:buFont typeface="Georgia"/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Данные приборы по своей сути не имеют внутри активно движущихся элементов, таких как тяжелый быстро вращающийся маховик механического гироскопа, а значит, нечувствительны к трению и перегрузкам, не требуют значительного времени для выхода на режим и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выбегание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относительно более точны и дешевы.</a:t>
            </a:r>
          </a:p>
          <a:p>
            <a:pPr marL="109728" indent="0" algn="just">
              <a:buFont typeface="Georgia"/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Именно эти факторы определили занятие такими датчиками ниши инерциальной навигации, почти полностью вытеснив «механику» из применения.</a:t>
            </a:r>
          </a:p>
          <a:p>
            <a:pPr marL="109728" indent="0" algn="just">
              <a:buFont typeface="Georgia"/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 этом, ЛГ и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ВОГи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могут применяться и в геодезии, научных физических исследованиях и т.д.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0136" y="3212976"/>
            <a:ext cx="3744416" cy="327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31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533354" y="332656"/>
            <a:ext cx="9144000" cy="1066800"/>
          </a:xfrm>
        </p:spPr>
        <p:txBody>
          <a:bodyPr>
            <a:norm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Распространение оптических гироскопов</a:t>
            </a:r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1345" y="3155846"/>
            <a:ext cx="5400600" cy="3240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0" y="1168554"/>
            <a:ext cx="121920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Механические гироскопы известны с незапамятных времен – примером служит обыкновенный волчок.</a:t>
            </a:r>
          </a:p>
          <a:p>
            <a:pPr algn="just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качестве прибора для навигации механические гироскопы используются с XIX века. Большие механические гироскопы обладают достаточно высокой точностью.</a:t>
            </a:r>
          </a:p>
          <a:p>
            <a:pPr algn="just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Они используются и по сей день, однако постепенно уступают свое место оптическим гироскопам в большинстве применений.</a:t>
            </a:r>
          </a:p>
          <a:p>
            <a:pPr algn="just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Говоря об областях применения можно отметить, что ОГ охватывает все большие и большие направления использования, включающие в себя гражданскую и военную авиацию, космические аппараты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752" y="3516535"/>
            <a:ext cx="6574248" cy="2518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37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609" y="692697"/>
            <a:ext cx="4248472" cy="28323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104" y="692698"/>
            <a:ext cx="2808312" cy="284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9854" y="3717033"/>
            <a:ext cx="3245804" cy="29776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8150" y="3645024"/>
            <a:ext cx="4034314" cy="3085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98621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9668" y="332656"/>
            <a:ext cx="12072664" cy="1066800"/>
          </a:xfrm>
        </p:spPr>
        <p:txBody>
          <a:bodyPr>
            <a:normAutofit fontScale="90000"/>
          </a:bodyPr>
          <a:lstStyle/>
          <a:p>
            <a:r>
              <a:rPr lang="ru-RU" dirty="0"/>
              <a:t>Основные производители ОГ в России и </a:t>
            </a:r>
            <a:r>
              <a:rPr lang="ru-RU" dirty="0" smtClean="0"/>
              <a:t>за рубежом 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524000" y="1484784"/>
            <a:ext cx="9144000" cy="5157192"/>
          </a:xfrm>
        </p:spPr>
        <p:txBody>
          <a:bodyPr/>
          <a:lstStyle/>
          <a:p>
            <a:pPr marL="624078" indent="-514350">
              <a:buFont typeface="+mj-lt"/>
              <a:buAutoNum type="arabicPeriod"/>
            </a:pPr>
            <a:r>
              <a:rPr lang="ru-RU" dirty="0"/>
              <a:t>АО «НИИ «Полюс» </a:t>
            </a:r>
            <a:r>
              <a:rPr lang="ru-RU" dirty="0" err="1"/>
              <a:t>им.М.Ф.Стельмаха</a:t>
            </a:r>
            <a:r>
              <a:rPr lang="ru-RU" dirty="0"/>
              <a:t>»</a:t>
            </a:r>
          </a:p>
          <a:p>
            <a:pPr marL="624078" indent="-514350">
              <a:buFont typeface="+mj-lt"/>
              <a:buAutoNum type="arabicPeriod"/>
            </a:pPr>
            <a:r>
              <a:rPr lang="ru-RU" dirty="0" smtClean="0"/>
              <a:t>АО «МИЭА»</a:t>
            </a:r>
            <a:endParaRPr lang="ru-RU" dirty="0"/>
          </a:p>
          <a:p>
            <a:pPr marL="624078" indent="-514350">
              <a:buFont typeface="+mj-lt"/>
              <a:buAutoNum type="arabicPeriod"/>
            </a:pPr>
            <a:r>
              <a:rPr lang="ru-RU" dirty="0" smtClean="0"/>
              <a:t>АО </a:t>
            </a:r>
            <a:r>
              <a:rPr lang="ru-RU" dirty="0"/>
              <a:t>«ТЕМП-АВИА»</a:t>
            </a:r>
          </a:p>
          <a:p>
            <a:pPr marL="624078" indent="-514350">
              <a:buFont typeface="+mj-lt"/>
              <a:buAutoNum type="arabicPeriod"/>
            </a:pPr>
            <a:r>
              <a:rPr lang="ru-RU" dirty="0" smtClean="0"/>
              <a:t>АО </a:t>
            </a:r>
            <a:r>
              <a:rPr lang="ru-RU" dirty="0"/>
              <a:t>«РПЗ»</a:t>
            </a:r>
          </a:p>
          <a:p>
            <a:pPr marL="624078" indent="-514350">
              <a:buFont typeface="+mj-lt"/>
              <a:buAutoNum type="arabicPeriod"/>
            </a:pPr>
            <a:r>
              <a:rPr lang="ru-RU" dirty="0"/>
              <a:t>НПК «Электрооптика»</a:t>
            </a:r>
          </a:p>
          <a:p>
            <a:pPr marL="624078" indent="-514350">
              <a:buFont typeface="+mj-lt"/>
              <a:buAutoNum type="arabicPeriod"/>
            </a:pPr>
            <a:r>
              <a:rPr lang="ru-RU" dirty="0"/>
              <a:t>ЗАО «</a:t>
            </a:r>
            <a:r>
              <a:rPr lang="ru-RU" dirty="0" err="1"/>
              <a:t>Физоптика</a:t>
            </a:r>
            <a:r>
              <a:rPr lang="ru-RU" dirty="0"/>
              <a:t>»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/>
              <a:t>Honeywell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/>
              <a:t>Northrop Grumman (Litton)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 err="1"/>
              <a:t>Errico</a:t>
            </a:r>
            <a:r>
              <a:rPr lang="en-US" dirty="0"/>
              <a:t> </a:t>
            </a:r>
          </a:p>
          <a:p>
            <a:pPr marL="624078" indent="-514350">
              <a:buFont typeface="+mj-lt"/>
              <a:buAutoNum type="arabicPeriod"/>
            </a:pPr>
            <a:r>
              <a:rPr lang="en-US" dirty="0" err="1"/>
              <a:t>Safran</a:t>
            </a:r>
            <a:r>
              <a:rPr lang="en-US" dirty="0"/>
              <a:t> (</a:t>
            </a:r>
            <a:r>
              <a:rPr lang="en-US" dirty="0" err="1"/>
              <a:t>Sagem</a:t>
            </a:r>
            <a:r>
              <a:rPr lang="en-US" dirty="0"/>
              <a:t>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2408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47528" y="188640"/>
            <a:ext cx="8229600" cy="106680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Список литературы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255440"/>
            <a:ext cx="12144672" cy="4248472"/>
          </a:xfrm>
        </p:spPr>
        <p:txBody>
          <a:bodyPr/>
          <a:lstStyle/>
          <a:p>
            <a:pPr marL="624078" indent="-514350" algn="just">
              <a:buAutoNum type="arabicPeriod"/>
            </a:pP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Ароновиц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Ф., Лазерные гироскопы, в кн.: Применения лазеров, пер. с англ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1974;</a:t>
            </a:r>
          </a:p>
          <a:p>
            <a:pPr marL="624078" indent="-514350" algn="just"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В. В. Азарова, Ю. Д. 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Голяев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И. И. Савельев, “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Зеемановские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лазерные гироскопы”, Квантовая электроника, 45:2 (2015), 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171–179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24078" indent="-514350" algn="just">
              <a:buAutoNum type="arabicPeriod"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Публикация «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50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лет лазерному гироскопу»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Фотоника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1, 2014, с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:42-62;</a:t>
            </a:r>
          </a:p>
          <a:p>
            <a:pPr marL="624078" indent="-514350" algn="just">
              <a:buAutoNum type="arabicPeriod"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С.А.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Болотнов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Н.М.Вереникина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А.А.Алексейченко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Лазерные информационно-измерительные системы, МГТУ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им.Н.Э.Баумана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24078" indent="-514350" algn="just">
              <a:buFont typeface="Georgia"/>
              <a:buAutoNum type="arabicPeriod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Шереметьев А. Г. Волоконно-оптический гироскоп. -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М.:Радио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связь,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1987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24078" indent="-514350">
              <a:buAutoNum type="arabicPeriod"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39868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14365"/>
            <a:ext cx="8229600" cy="1066800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 такое оптический гироскоп?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-3638" y="1095675"/>
            <a:ext cx="12192000" cy="2304256"/>
          </a:xfrm>
        </p:spPr>
        <p:txBody>
          <a:bodyPr/>
          <a:lstStyle/>
          <a:p>
            <a:pPr marL="109728" indent="0" algn="just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Оптический гироскоп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оптико-электронный прибор, способный измерять угловую скорость вращения объекта при помощи эффекта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Саньяка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появления фазового сдвига встречных электромагнитных волн во вращающемся кольцевом интерферометре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Схема 3"/>
          <p:cNvGraphicFramePr/>
          <p:nvPr>
            <p:extLst>
              <p:ext uri="{D42A27DB-BD31-4B8C-83A1-F6EECF244321}">
                <p14:modId xmlns:p14="http://schemas.microsoft.com/office/powerpoint/2010/main" val="536348472"/>
              </p:ext>
            </p:extLst>
          </p:nvPr>
        </p:nvGraphicFramePr>
        <p:xfrm>
          <a:off x="119336" y="2636912"/>
          <a:ext cx="5784304" cy="3643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Схема 4"/>
          <p:cNvGraphicFramePr/>
          <p:nvPr>
            <p:extLst>
              <p:ext uri="{D42A27DB-BD31-4B8C-83A1-F6EECF244321}">
                <p14:modId xmlns:p14="http://schemas.microsoft.com/office/powerpoint/2010/main" val="2192239853"/>
              </p:ext>
            </p:extLst>
          </p:nvPr>
        </p:nvGraphicFramePr>
        <p:xfrm>
          <a:off x="6240016" y="2636912"/>
          <a:ext cx="5784304" cy="36435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290011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47528" y="260648"/>
            <a:ext cx="3816424" cy="850776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Эффект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Саньяка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268760"/>
            <a:ext cx="12192000" cy="5589240"/>
          </a:xfrm>
        </p:spPr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1913 г. французский физик М.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Саньяк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проводя эксперименты по обнаружению увлечения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«эфира»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вращающейся установкой, открыл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«вихревой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оптический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эффект»,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позволяющий оптическими методами измерять скорость вращения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Суть эффекта </a:t>
            </a:r>
            <a:r>
              <a:rPr lang="ru-RU" sz="16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Саньяка</a:t>
            </a:r>
            <a:r>
              <a:rPr lang="ru-RU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заключается в том, что в установке (кольцевом интерферометре или интерферометре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Саньяка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луч света из источника разделяется на два, движущихся по одному и тому же пути, но в разных направлениях (по и против часовой стрелки). По возвращению в точку входа лучи попадают на детектор (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фотоприемное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устройство), где волны </a:t>
            </a:r>
            <a:r>
              <a:rPr lang="ru-RU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интеферируют</a:t>
            </a: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формируется интерференционная картина. Когда интерферометр покоится, обоим лучам необходимо одинаковое количество времени для прохождения контура, и интерференционная картина покоится. Но если интерферометр движется с угловой скорости, интерференционная картина начинает двигаться – полосы сдвигаются в соответствии с угловой скоростью вращения установки. Это происходит в следствие неодинаковости времени прохождения лучами одного контура, ведь одной волне приходится догонять этот контур, а другая движется ему навстречу. </a:t>
            </a:r>
          </a:p>
          <a:p>
            <a:pPr marL="109728" indent="0" algn="just">
              <a:buNone/>
            </a:pP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endParaRPr lang="en-US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Разность фаз между лучами здесь пропорциональна угловой скорости вращения установки.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r>
              <a:rPr lang="ru-RU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Данный эффект нашел свое место в лазерных и волоконно-оптических гироскопах, пришедших на смену механическим гироскопам.</a:t>
            </a:r>
          </a:p>
          <a:p>
            <a:pPr marL="109728" indent="0">
              <a:buNone/>
            </a:pPr>
            <a:endParaRPr lang="ru-RU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>
              <a:buNone/>
            </a:pP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1"/>
          <a:stretch/>
        </p:blipFill>
        <p:spPr>
          <a:xfrm>
            <a:off x="1847528" y="4066139"/>
            <a:ext cx="2724150" cy="140858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200" y="3645024"/>
            <a:ext cx="2766594" cy="2588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036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80728"/>
            <a:ext cx="12192000" cy="3384376"/>
          </a:xfrm>
        </p:spPr>
        <p:txBody>
          <a:bodyPr>
            <a:normAutofit fontScale="70000" lnSpcReduction="20000"/>
          </a:bodyPr>
          <a:lstStyle/>
          <a:p>
            <a:pPr marL="109728" indent="0" algn="just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Эпоха «железных» гироскопов, открытая изобретением в 1851 г. Ж.Б.Л.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Фуко,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дала человечеству ключи к открытию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тайн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космоса и океана,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создала предпосылки для разработки нового поколения систем навигации и управления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гражданского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военного направления. В годы холодной войны «железные»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технологии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достигли своей вершины, с высоты которой оценивалась способность военного противостояния и сдерживания двух мировых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систем.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 середине XX столетия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наука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СССР и США разработала теорию квантовых молекулярных генераторов, которая явилась основой нового поколения приборов – лазеров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marL="109728" indent="0" algn="just">
              <a:buNone/>
            </a:pP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Способность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страны разрабатывать и развивать лазерные технологии говорила о её величии и могуществе не меньше, чем обладание ядерным оружием и космосом. Начиная с 1961 года, лазеры разных типов занимают прочное место в оптических лабораториях.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 этом, в силу определенных предрассудков в среде разработчиков механических гироскопов, возможность применения лазерных устройств для аналогичных навигационных измерений не рассматривалась.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>
              <a:buNone/>
            </a:pPr>
            <a:endParaRPr lang="en-US" dirty="0" smtClean="0"/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35360" y="263514"/>
            <a:ext cx="8229600" cy="648072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Истоки оптической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гироскопии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Объект 2"/>
          <p:cNvSpPr txBox="1">
            <a:spLocks/>
          </p:cNvSpPr>
          <p:nvPr/>
        </p:nvSpPr>
        <p:spPr>
          <a:xfrm>
            <a:off x="0" y="4365104"/>
            <a:ext cx="3744416" cy="2492896"/>
          </a:xfrm>
          <a:prstGeom prst="rect">
            <a:avLst/>
          </a:prstGeom>
        </p:spPr>
        <p:txBody>
          <a:bodyPr vert="horz">
            <a:normAutofit fontScale="77500" lnSpcReduction="20000"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0" algn="just">
              <a:buFont typeface="Georgia"/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Но такие предрассудки отсутствовали у физиков-оптиков, которые знали эффект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Саньяка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и хотели применить его в совершенно новом типе гироскопов – независимых от трения и без вращающихся частей.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8" name="Объект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6452989"/>
              </p:ext>
            </p:extLst>
          </p:nvPr>
        </p:nvGraphicFramePr>
        <p:xfrm>
          <a:off x="4511824" y="4221088"/>
          <a:ext cx="2371854" cy="25202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Точечный рисунок" r:id="rId3" imgW="7620120" imgH="8096400" progId="Paint.Picture">
                  <p:embed/>
                </p:oleObj>
              </mc:Choice>
              <mc:Fallback>
                <p:oleObj name="Точечный рисунок" r:id="rId3" imgW="7620120" imgH="80964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1824" y="4221088"/>
                        <a:ext cx="2371854" cy="25202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6112685"/>
              </p:ext>
            </p:extLst>
          </p:nvPr>
        </p:nvGraphicFramePr>
        <p:xfrm>
          <a:off x="7392144" y="4221088"/>
          <a:ext cx="3744416" cy="24947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Точечный рисунок" r:id="rId5" imgW="7620120" imgH="5076720" progId="Paint.Picture">
                  <p:embed/>
                </p:oleObj>
              </mc:Choice>
              <mc:Fallback>
                <p:oleObj name="Точечный рисунок" r:id="rId5" imgW="7620120" imgH="50767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392144" y="4221088"/>
                        <a:ext cx="3744416" cy="24947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3907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51317" y="116632"/>
            <a:ext cx="3888619" cy="1037454"/>
          </a:xfrm>
        </p:spPr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История лазеров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2705772"/>
            <a:ext cx="12192000" cy="4152227"/>
          </a:xfrm>
        </p:spPr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Н.Г. Басов в 1952 г. теоретически обосновал возможность построения конкретного устройства, в котором электромагнитные волны микроволнового диапазона генерируются при использовании индуцированного (вынужденного) 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излучения. 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июле 1954 г.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Таунс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 соавторами опубликовал сообщение о создании молекулярного генератора с использованием переходов между инверсионными уровнями молекулы аммиака. </a:t>
            </a:r>
          </a:p>
          <a:p>
            <a:pPr marL="109728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1964 г. Басову Н.Г., Прохорову А.М. и американскому физику Ч. </a:t>
            </a:r>
            <a:r>
              <a:rPr lang="ru-RU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Таунсу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за фундаментальные исследования в области квантовой радиофизики, позволившие создать генераторы и усилители нового типа – мазеры и лазеры, присуждена Нобелевская премия. </a:t>
            </a:r>
          </a:p>
          <a:p>
            <a:pPr marL="109728" indent="0" algn="just"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Приоритет в применении рубина для создания мазеров принадлежит Прохорову и Басову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87688" y="1196753"/>
            <a:ext cx="56095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начале 50-х годов XX века от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радиофизиков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пришли понятия о монохроматическом  излучении, инверсной населенности, резонаторах, обратной связи и генерации радиоизлучения.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716E7B9C-44EA-494C-8611-18F03D7F154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4353" y="980728"/>
            <a:ext cx="966169" cy="1368152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86F72ED-DAB5-410C-AD92-8C53E8F670B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349" y="980728"/>
            <a:ext cx="967381" cy="1368152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50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1793573" y="2365279"/>
            <a:ext cx="13356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/>
              <a:t>Басов Н.Г.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833564" y="2348880"/>
            <a:ext cx="18277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b="1" dirty="0"/>
              <a:t>Прохоров А.М.</a:t>
            </a:r>
          </a:p>
        </p:txBody>
      </p:sp>
    </p:spTree>
    <p:extLst>
      <p:ext uri="{BB962C8B-B14F-4D97-AF65-F5344CB8AC3E}">
        <p14:creationId xmlns:p14="http://schemas.microsoft.com/office/powerpoint/2010/main" val="3035252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3392" y="105109"/>
            <a:ext cx="6264883" cy="1037454"/>
          </a:xfrm>
        </p:spPr>
        <p:txBody>
          <a:bodyPr>
            <a:normAutofit fontScale="90000"/>
          </a:bodyPr>
          <a:lstStyle/>
          <a:p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Первые лазерные гироскопы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80728"/>
            <a:ext cx="12192000" cy="5877271"/>
          </a:xfrm>
        </p:spPr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 1962 году был создан НИИ-333 – первый лазерный НИИ в стране. В том же году на его базе был создан первый лазер на кристалле рубина, а в 1963 году командой во главе В.Н. </a:t>
            </a:r>
            <a:r>
              <a:rPr lang="ru-RU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Курятовым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 НИИ 801 был собран первый лазерный гироскоп в СССР. Он был подвешен к потолку комнаты, как маятник Фуко, для создания крутильных колебаний и развязки его от фундамента здания. В будущем эти люди стали сотрудниками НИИ-333, где были запущены в производство первые серийные лазерные гироскопы. Сейчас НИИ-333 называется АО «НИИ «Полюс» им </a:t>
            </a:r>
            <a:r>
              <a:rPr lang="ru-RU" sz="18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М.Ф.Стельмаха</a:t>
            </a:r>
            <a:r>
              <a:rPr lang="ru-RU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в честь его первого директора, ветерана Великой Отечественной Войны и ученого, заложившего в суть предприятия производство практически всех лазерных и оптических устройств, существовавших тогда и разработанных в будущем.</a:t>
            </a:r>
          </a:p>
          <a:p>
            <a:pPr marL="109728" indent="0" algn="just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endParaRPr lang="ru-RU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endParaRPr lang="ru-RU" sz="1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Объект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3750241"/>
              </p:ext>
            </p:extLst>
          </p:nvPr>
        </p:nvGraphicFramePr>
        <p:xfrm>
          <a:off x="767408" y="3106810"/>
          <a:ext cx="4392488" cy="35392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Точечный рисунок" r:id="rId3" imgW="4314960" imgH="3476520" progId="Paint.Picture">
                  <p:embed/>
                </p:oleObj>
              </mc:Choice>
              <mc:Fallback>
                <p:oleObj name="Точечный рисунок" r:id="rId3" imgW="4314960" imgH="347652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7408" y="3106810"/>
                        <a:ext cx="4392488" cy="35392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Прямоугольник 10"/>
          <p:cNvSpPr/>
          <p:nvPr/>
        </p:nvSpPr>
        <p:spPr>
          <a:xfrm>
            <a:off x="5519936" y="3106810"/>
            <a:ext cx="6384032" cy="3635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9728" indent="0" algn="just">
              <a:buNone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Американцы успели создать первый ЛГ на год раньше. В 1962 г. А. Розенталь предложил, а В.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Мацек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и Д.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Девис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реализовали первый кольцевой лазер. В качестве рабочей среды была использована смесь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He-Ne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которой заполнялись 4 газоразрядных трубки. Вместе с отражающими зеркалами эта конструкция представляла собой замкнутый резонатор прямоугольной формы со стороной около 1 м. Рабочая частота резонатора выбиралась из соображений получения максимального коэффициента усиления, который достигался на длине волны 1152,3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нм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Лабораторным макетом была продемонстрирована возможность измерения угловых перемещений относительно инерциального пространства с достаточно высокой чувствительностью.</a:t>
            </a:r>
          </a:p>
          <a:p>
            <a:pPr marL="109728" indent="0" algn="just">
              <a:buNone/>
            </a:pP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Данный гироскоп функционирует до сих пор.</a:t>
            </a:r>
          </a:p>
        </p:txBody>
      </p:sp>
    </p:spTree>
    <p:extLst>
      <p:ext uri="{BB962C8B-B14F-4D97-AF65-F5344CB8AC3E}">
        <p14:creationId xmlns:p14="http://schemas.microsoft.com/office/powerpoint/2010/main" val="401977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620688"/>
            <a:ext cx="12192000" cy="3024336"/>
          </a:xfrm>
        </p:spPr>
        <p:txBody>
          <a:bodyPr>
            <a:normAutofit fontScale="55000" lnSpcReduction="20000"/>
          </a:bodyPr>
          <a:lstStyle/>
          <a:p>
            <a:pPr marL="109728" indent="0" algn="just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Несмотря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ряд технологических ограничений и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неудобств, первый советский макет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успешно функционировал! На нем был обнаружен целый ряд интересных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эффектов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приведших к появлению новой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терминологии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«захват», «подставка»,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квантовые шумы, и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т.д. </a:t>
            </a:r>
          </a:p>
          <a:p>
            <a:pPr marL="109728" indent="0" algn="just">
              <a:buNone/>
            </a:pP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Через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полгода, на следующем макете, работающем в видимом диапазоне спектра, уже можно было обнаружить вращение Земли, детально изучить синхронизацию встречных волн, почувствовать влияние магнитного поля, опробовать различные способы линеаризации выходной характеристики ЛГ (механическое вращение, эффекты Фарадея,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Физо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Зеемана и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др.).</a:t>
            </a:r>
          </a:p>
          <a:p>
            <a:pPr marL="109728" indent="0" algn="just">
              <a:buNone/>
            </a:pP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9728" indent="0" algn="just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секрет, что наиболее значительные научные и практические результаты в области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оптической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гироскопии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были получены в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недрах ВПК.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Детальная информация о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ЛГ остаётся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закрытой.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Этот процесс усугублялся наличием «железного занавеса», разделявшего страны НАТО и участников Варшавского пакта. В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этих условиях международное сотрудничество и научно-техническая кооперация исследователей и разработчиков ЛГ практически исключались. Поэтому, несмотря на большое количество открытых публикаций, посвященных прежде всего вопросам теории оптических гироскопов, многие 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принципиальные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детали, связанные с промышленной разработкой и освоением новых технологий, оказались закрытыми, и период от демонстрации первых лабораторных макетов до выпуска серийной продукции оказался достаточно большим. </a:t>
            </a:r>
            <a:endParaRPr lang="ru-RU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21060" t="29283" r="22241" b="23831"/>
          <a:stretch/>
        </p:blipFill>
        <p:spPr>
          <a:xfrm>
            <a:off x="6384032" y="3717032"/>
            <a:ext cx="5262179" cy="2357017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119336" y="3730582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Вместе с тем, история развития одной из ведущих мировых фирм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Honeywell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убедительно свидетельствует о том, что серьезный коммерческий успех может быть достигнут через эффективное освоение военного и гражданского применения. Одновременная разработка и внедрение большого числа приборов и систем обеспечивают резкое снижение их стоимости, что, в свою очередь, ведет к расширению рынка сбыта. Это может быть проиллюстрировано результатами деятельности фирмы </a:t>
            </a:r>
            <a:r>
              <a:rPr lang="ru-RU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Honeywell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в период с 1965 по 1994 гг. </a:t>
            </a:r>
          </a:p>
        </p:txBody>
      </p:sp>
    </p:spTree>
    <p:extLst>
      <p:ext uri="{BB962C8B-B14F-4D97-AF65-F5344CB8AC3E}">
        <p14:creationId xmlns:p14="http://schemas.microsoft.com/office/powerpoint/2010/main" val="2186734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9336" y="332656"/>
            <a:ext cx="11809312" cy="1066800"/>
          </a:xfrm>
        </p:spPr>
        <p:txBody>
          <a:bodyPr>
            <a:normAutofit fontScale="90000"/>
          </a:bodyPr>
          <a:lstStyle/>
          <a:p>
            <a:r>
              <a:rPr lang="ru-RU" dirty="0" smtClean="0"/>
              <a:t>Развитие лазерной </a:t>
            </a:r>
            <a:r>
              <a:rPr lang="ru-RU" dirty="0" err="1" smtClean="0"/>
              <a:t>гироскопии</a:t>
            </a:r>
            <a:r>
              <a:rPr lang="ru-RU" dirty="0"/>
              <a:t> </a:t>
            </a:r>
            <a:r>
              <a:rPr lang="ru-RU" dirty="0" smtClean="0"/>
              <a:t>в СССР, США и Европе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366217"/>
            <a:ext cx="12192000" cy="2206799"/>
          </a:xfrm>
        </p:spPr>
        <p:txBody>
          <a:bodyPr>
            <a:normAutofit fontScale="85000" lnSpcReduction="20000"/>
          </a:bodyPr>
          <a:lstStyle/>
          <a:p>
            <a:pPr marL="109728" indent="0" algn="just"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 60-х годов прошлого века и по сегодняшний день конструкция и устройство лазерного гироскопа претерпела множество изменений – начиная от применения материалов, устойчивых к температурным изменениям и имеющих высокую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ударопрочность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до появления новых вспомогательных элементов ЛГ и смене принципов их работы. Разработки велись параллельно в США, СССР и с неким опозданием – в Европе. В США делался упор и на военную, и гражданскую продукцию с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доп.финансированием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в СССР – с жестким преобладанием военного применения. </a:t>
            </a: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-96688" y="5877272"/>
            <a:ext cx="12192000" cy="606734"/>
          </a:xfrm>
          <a:prstGeom prst="rect">
            <a:avLst/>
          </a:prstGeom>
        </p:spPr>
        <p:txBody>
          <a:bodyPr vert="horz">
            <a:normAutofit fontScale="70000" lnSpcReduction="20000"/>
          </a:bodyPr>
          <a:lstStyle>
            <a:lvl1pPr marL="365760" indent="-256032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•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58368" indent="-246888" algn="l" rtl="0" eaLnBrk="1" latinLnBrk="0" hangingPunct="1">
              <a:spcBef>
                <a:spcPts val="300"/>
              </a:spcBef>
              <a:buClr>
                <a:schemeClr val="accent2"/>
              </a:buClr>
              <a:buFont typeface="Georgia"/>
              <a:buChar char="▫"/>
              <a:defRPr kumimoji="0" sz="2600" kern="120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2pPr>
            <a:lvl3pPr marL="923544" indent="-219456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4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179576" indent="-201168" algn="l" rtl="0" eaLnBrk="1" latinLnBrk="0" hangingPunct="1">
              <a:spcBef>
                <a:spcPts val="300"/>
              </a:spcBef>
              <a:buClr>
                <a:schemeClr val="accent1"/>
              </a:buClr>
              <a:buFont typeface="Wingdings 2"/>
              <a:buChar char=""/>
              <a:defRPr kumimoji="0"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38988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20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5pPr>
            <a:lvl6pPr marL="1609344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8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▫"/>
              <a:defRPr kumimoji="0" sz="16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7pPr>
            <a:lvl8pPr marL="2029968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500" kern="120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8pPr>
            <a:lvl9pPr marL="2240280" indent="-182880" algn="l" rtl="0" eaLnBrk="1" latinLnBrk="0" hangingPunct="1">
              <a:spcBef>
                <a:spcPts val="300"/>
              </a:spcBef>
              <a:buClr>
                <a:schemeClr val="accent3"/>
              </a:buClr>
              <a:buFont typeface="Georgia"/>
              <a:buChar char="◦"/>
              <a:defRPr kumimoji="0" sz="1400" kern="1200" baseline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9728" indent="0" algn="just">
              <a:buFont typeface="Georgia"/>
              <a:buNone/>
            </a:pP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Более подробно с историей развития лазерной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гироскопии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можно ознакомиться в статье «50 лет лазерной </a:t>
            </a:r>
            <a:r>
              <a:rPr lang="ru-RU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гироскопии</a:t>
            </a:r>
            <a:r>
              <a:rPr lang="ru-RU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».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623" y="3600413"/>
            <a:ext cx="2038233" cy="2017783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104" y="3431375"/>
            <a:ext cx="2491159" cy="225547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116" y="3500035"/>
            <a:ext cx="3180856" cy="211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0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Городская">
  <a:themeElements>
    <a:clrScheme name="Городская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Городская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HG明朝B"/>
        <a:font script="Hang" typeface="맑은 고딕"/>
        <a:font script="Hans" typeface="宋体"/>
        <a:font script="Hant" typeface="新細明體"/>
        <a:font script="Arab" typeface="Arial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Городская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1515</TotalTime>
  <Words>1668</Words>
  <Application>Microsoft Office PowerPoint</Application>
  <PresentationFormat>Широкоэкранный</PresentationFormat>
  <Paragraphs>102</Paragraphs>
  <Slides>16</Slides>
  <Notes>0</Notes>
  <HiddenSlides>0</HiddenSlides>
  <MMClips>0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2" baseType="lpstr">
      <vt:lpstr>Georgia</vt:lpstr>
      <vt:lpstr>Times New Roman</vt:lpstr>
      <vt:lpstr>Trebuchet MS</vt:lpstr>
      <vt:lpstr>Wingdings 2</vt:lpstr>
      <vt:lpstr>Городская</vt:lpstr>
      <vt:lpstr>Точечный рисунок</vt:lpstr>
      <vt:lpstr>ОПТИЧЕСКИЕ ГИРОСКОПЫ Лекция 1. Введение в дисциплину</vt:lpstr>
      <vt:lpstr>Список литературы</vt:lpstr>
      <vt:lpstr>Что такое оптический гироскоп?</vt:lpstr>
      <vt:lpstr>Эффект Саньяка</vt:lpstr>
      <vt:lpstr>Истоки оптической гироскопии</vt:lpstr>
      <vt:lpstr>История лазеров</vt:lpstr>
      <vt:lpstr>Первые лазерные гироскопы</vt:lpstr>
      <vt:lpstr>Презентация PowerPoint</vt:lpstr>
      <vt:lpstr>Развитие лазерной гироскопии в СССР, США и Европе</vt:lpstr>
      <vt:lpstr>Что такое лазер?</vt:lpstr>
      <vt:lpstr>Лазерный гироскоп</vt:lpstr>
      <vt:lpstr>Волоконно-оптический гироскоп (ВОГ)</vt:lpstr>
      <vt:lpstr>Зачем нужны?</vt:lpstr>
      <vt:lpstr>Распространение оптических гироскопов</vt:lpstr>
      <vt:lpstr>Презентация PowerPoint</vt:lpstr>
      <vt:lpstr>Основные производители ОГ в России и за рубежом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ОПТИЧЕСКИЕ ГИРОСКОПЫ</dc:title>
  <dc:creator>Пользователь стенда Акутроник</dc:creator>
  <cp:lastModifiedBy>Ярослав Зубарев</cp:lastModifiedBy>
  <cp:revision>61</cp:revision>
  <dcterms:created xsi:type="dcterms:W3CDTF">2022-02-07T08:44:57Z</dcterms:created>
  <dcterms:modified xsi:type="dcterms:W3CDTF">2025-02-12T16:07:25Z</dcterms:modified>
</cp:coreProperties>
</file>

<file path=docProps/thumbnail.jpeg>
</file>